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31"/>
  </p:notesMasterIdLst>
  <p:sldIdLst>
    <p:sldId id="324" r:id="rId2"/>
    <p:sldId id="628" r:id="rId3"/>
    <p:sldId id="630" r:id="rId4"/>
    <p:sldId id="629" r:id="rId5"/>
    <p:sldId id="631" r:id="rId6"/>
    <p:sldId id="632" r:id="rId7"/>
    <p:sldId id="633" r:id="rId8"/>
    <p:sldId id="635" r:id="rId9"/>
    <p:sldId id="634" r:id="rId10"/>
    <p:sldId id="636" r:id="rId11"/>
    <p:sldId id="637" r:id="rId12"/>
    <p:sldId id="639" r:id="rId13"/>
    <p:sldId id="668" r:id="rId14"/>
    <p:sldId id="642" r:id="rId15"/>
    <p:sldId id="772" r:id="rId16"/>
    <p:sldId id="669" r:id="rId17"/>
    <p:sldId id="670" r:id="rId18"/>
    <p:sldId id="673" r:id="rId19"/>
    <p:sldId id="674" r:id="rId20"/>
    <p:sldId id="675" r:id="rId21"/>
    <p:sldId id="640" r:id="rId22"/>
    <p:sldId id="643" r:id="rId23"/>
    <p:sldId id="644" r:id="rId24"/>
    <p:sldId id="645" r:id="rId25"/>
    <p:sldId id="641" r:id="rId26"/>
    <p:sldId id="671" r:id="rId27"/>
    <p:sldId id="647" r:id="rId28"/>
    <p:sldId id="646" r:id="rId29"/>
    <p:sldId id="649" r:id="rId30"/>
    <p:sldId id="653" r:id="rId31"/>
    <p:sldId id="652" r:id="rId32"/>
    <p:sldId id="651" r:id="rId33"/>
    <p:sldId id="648" r:id="rId34"/>
    <p:sldId id="655" r:id="rId35"/>
    <p:sldId id="672" r:id="rId36"/>
    <p:sldId id="657" r:id="rId37"/>
    <p:sldId id="659" r:id="rId38"/>
    <p:sldId id="660" r:id="rId39"/>
    <p:sldId id="656" r:id="rId40"/>
    <p:sldId id="658" r:id="rId41"/>
    <p:sldId id="661" r:id="rId42"/>
    <p:sldId id="662" r:id="rId43"/>
    <p:sldId id="663" r:id="rId44"/>
    <p:sldId id="665" r:id="rId45"/>
    <p:sldId id="666" r:id="rId46"/>
    <p:sldId id="685" r:id="rId47"/>
    <p:sldId id="710" r:id="rId48"/>
    <p:sldId id="684" r:id="rId49"/>
    <p:sldId id="686" r:id="rId50"/>
    <p:sldId id="688" r:id="rId51"/>
    <p:sldId id="687" r:id="rId52"/>
    <p:sldId id="689" r:id="rId53"/>
    <p:sldId id="690" r:id="rId54"/>
    <p:sldId id="691" r:id="rId55"/>
    <p:sldId id="692" r:id="rId56"/>
    <p:sldId id="693" r:id="rId57"/>
    <p:sldId id="695" r:id="rId58"/>
    <p:sldId id="696" r:id="rId59"/>
    <p:sldId id="699" r:id="rId60"/>
    <p:sldId id="697" r:id="rId61"/>
    <p:sldId id="700" r:id="rId62"/>
    <p:sldId id="704" r:id="rId63"/>
    <p:sldId id="705" r:id="rId64"/>
    <p:sldId id="701" r:id="rId65"/>
    <p:sldId id="702" r:id="rId66"/>
    <p:sldId id="703" r:id="rId67"/>
    <p:sldId id="706" r:id="rId68"/>
    <p:sldId id="707" r:id="rId69"/>
    <p:sldId id="709" r:id="rId70"/>
    <p:sldId id="716" r:id="rId71"/>
    <p:sldId id="711" r:id="rId72"/>
    <p:sldId id="713" r:id="rId73"/>
    <p:sldId id="712" r:id="rId74"/>
    <p:sldId id="714" r:id="rId75"/>
    <p:sldId id="715" r:id="rId76"/>
    <p:sldId id="717" r:id="rId77"/>
    <p:sldId id="718" r:id="rId78"/>
    <p:sldId id="719" r:id="rId79"/>
    <p:sldId id="721" r:id="rId80"/>
    <p:sldId id="771" r:id="rId81"/>
    <p:sldId id="722" r:id="rId82"/>
    <p:sldId id="723" r:id="rId83"/>
    <p:sldId id="724" r:id="rId84"/>
    <p:sldId id="725" r:id="rId85"/>
    <p:sldId id="726" r:id="rId86"/>
    <p:sldId id="727" r:id="rId87"/>
    <p:sldId id="728" r:id="rId88"/>
    <p:sldId id="729" r:id="rId89"/>
    <p:sldId id="730" r:id="rId90"/>
    <p:sldId id="731" r:id="rId91"/>
    <p:sldId id="732" r:id="rId92"/>
    <p:sldId id="733" r:id="rId93"/>
    <p:sldId id="734" r:id="rId94"/>
    <p:sldId id="735" r:id="rId95"/>
    <p:sldId id="736" r:id="rId96"/>
    <p:sldId id="737" r:id="rId97"/>
    <p:sldId id="738" r:id="rId98"/>
    <p:sldId id="739" r:id="rId99"/>
    <p:sldId id="740" r:id="rId100"/>
    <p:sldId id="741" r:id="rId101"/>
    <p:sldId id="742" r:id="rId102"/>
    <p:sldId id="743" r:id="rId103"/>
    <p:sldId id="744" r:id="rId104"/>
    <p:sldId id="745" r:id="rId105"/>
    <p:sldId id="746" r:id="rId106"/>
    <p:sldId id="747" r:id="rId107"/>
    <p:sldId id="748" r:id="rId108"/>
    <p:sldId id="749" r:id="rId109"/>
    <p:sldId id="750" r:id="rId110"/>
    <p:sldId id="751" r:id="rId111"/>
    <p:sldId id="752" r:id="rId112"/>
    <p:sldId id="753" r:id="rId113"/>
    <p:sldId id="754" r:id="rId114"/>
    <p:sldId id="755" r:id="rId115"/>
    <p:sldId id="756" r:id="rId116"/>
    <p:sldId id="757" r:id="rId117"/>
    <p:sldId id="758" r:id="rId118"/>
    <p:sldId id="759" r:id="rId119"/>
    <p:sldId id="760" r:id="rId120"/>
    <p:sldId id="761" r:id="rId121"/>
    <p:sldId id="762" r:id="rId122"/>
    <p:sldId id="763" r:id="rId123"/>
    <p:sldId id="764" r:id="rId124"/>
    <p:sldId id="765" r:id="rId125"/>
    <p:sldId id="766" r:id="rId126"/>
    <p:sldId id="767" r:id="rId127"/>
    <p:sldId id="769" r:id="rId128"/>
    <p:sldId id="770" r:id="rId129"/>
    <p:sldId id="627" r:id="rId130"/>
  </p:sldIdLst>
  <p:sldSz cx="9144000" cy="5143500" type="screen16x9"/>
  <p:notesSz cx="7315200" cy="9601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31B849ED-E938-4416-9EAE-B89B694BF21F}">
          <p14:sldIdLst>
            <p14:sldId id="324"/>
            <p14:sldId id="628"/>
            <p14:sldId id="630"/>
            <p14:sldId id="629"/>
            <p14:sldId id="631"/>
            <p14:sldId id="632"/>
            <p14:sldId id="633"/>
            <p14:sldId id="635"/>
            <p14:sldId id="634"/>
            <p14:sldId id="636"/>
            <p14:sldId id="637"/>
            <p14:sldId id="639"/>
            <p14:sldId id="668"/>
            <p14:sldId id="642"/>
            <p14:sldId id="772"/>
            <p14:sldId id="669"/>
            <p14:sldId id="670"/>
            <p14:sldId id="673"/>
            <p14:sldId id="674"/>
            <p14:sldId id="675"/>
            <p14:sldId id="640"/>
            <p14:sldId id="643"/>
            <p14:sldId id="644"/>
            <p14:sldId id="645"/>
            <p14:sldId id="641"/>
            <p14:sldId id="671"/>
            <p14:sldId id="647"/>
            <p14:sldId id="646"/>
            <p14:sldId id="649"/>
            <p14:sldId id="653"/>
            <p14:sldId id="652"/>
            <p14:sldId id="651"/>
            <p14:sldId id="648"/>
            <p14:sldId id="655"/>
            <p14:sldId id="672"/>
            <p14:sldId id="657"/>
            <p14:sldId id="659"/>
            <p14:sldId id="660"/>
            <p14:sldId id="656"/>
            <p14:sldId id="658"/>
            <p14:sldId id="661"/>
            <p14:sldId id="662"/>
            <p14:sldId id="663"/>
            <p14:sldId id="665"/>
            <p14:sldId id="666"/>
            <p14:sldId id="685"/>
            <p14:sldId id="710"/>
            <p14:sldId id="684"/>
            <p14:sldId id="686"/>
            <p14:sldId id="688"/>
            <p14:sldId id="687"/>
            <p14:sldId id="689"/>
            <p14:sldId id="690"/>
            <p14:sldId id="691"/>
            <p14:sldId id="692"/>
            <p14:sldId id="693"/>
            <p14:sldId id="695"/>
            <p14:sldId id="696"/>
            <p14:sldId id="699"/>
            <p14:sldId id="697"/>
            <p14:sldId id="700"/>
            <p14:sldId id="704"/>
            <p14:sldId id="705"/>
            <p14:sldId id="701"/>
            <p14:sldId id="702"/>
            <p14:sldId id="703"/>
            <p14:sldId id="706"/>
            <p14:sldId id="707"/>
            <p14:sldId id="709"/>
            <p14:sldId id="716"/>
            <p14:sldId id="711"/>
            <p14:sldId id="713"/>
            <p14:sldId id="712"/>
            <p14:sldId id="714"/>
            <p14:sldId id="715"/>
            <p14:sldId id="717"/>
            <p14:sldId id="718"/>
            <p14:sldId id="719"/>
            <p14:sldId id="721"/>
            <p14:sldId id="77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9"/>
            <p14:sldId id="770"/>
            <p14:sldId id="627"/>
          </p14:sldIdLst>
        </p14:section>
      </p14:sectionLst>
    </p:ext>
    <p:ext uri="{EFAFB233-063F-42B5-8137-9DF3F51BA10A}">
      <p15:sldGuideLst xmlns:p15="http://schemas.microsoft.com/office/powerpoint/2012/main">
        <p15:guide id="1" orient="horz" pos="7">
          <p15:clr>
            <a:srgbClr val="A4A3A4"/>
          </p15:clr>
        </p15:guide>
        <p15:guide id="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A6F785"/>
    <a:srgbClr val="FFD54F"/>
    <a:srgbClr val="CCCCFF"/>
    <a:srgbClr val="FFFF00"/>
    <a:srgbClr val="98E187"/>
    <a:srgbClr val="FFFFFF"/>
    <a:srgbClr val="BAE18F"/>
    <a:srgbClr val="FFE9A3"/>
    <a:srgbClr val="3FC0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81" autoAdjust="0"/>
    <p:restoredTop sz="86384" autoAdjust="0"/>
  </p:normalViewPr>
  <p:slideViewPr>
    <p:cSldViewPr snapToGrid="0" showGuides="1">
      <p:cViewPr varScale="1">
        <p:scale>
          <a:sx n="155" d="100"/>
          <a:sy n="155" d="100"/>
        </p:scale>
        <p:origin x="408" y="176"/>
      </p:cViewPr>
      <p:guideLst>
        <p:guide orient="horz" pos="7"/>
        <p:guide/>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varScale="1">
        <p:scale>
          <a:sx n="81" d="100"/>
          <a:sy n="81" d="100"/>
        </p:scale>
        <p:origin x="-3804" y="-102"/>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l" defTabSz="966788">
              <a:defRPr sz="1300"/>
            </a:lvl1pPr>
          </a:lstStyle>
          <a:p>
            <a:endParaRPr lang="es-ES"/>
          </a:p>
        </p:txBody>
      </p:sp>
      <p:sp>
        <p:nvSpPr>
          <p:cNvPr id="4099" name="Rectangle 3"/>
          <p:cNvSpPr>
            <a:spLocks noGrp="1" noChangeArrowheads="1"/>
          </p:cNvSpPr>
          <p:nvPr>
            <p:ph type="dt" idx="1"/>
          </p:nvPr>
        </p:nvSpPr>
        <p:spPr bwMode="auto">
          <a:xfrm>
            <a:off x="4143375"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defTabSz="966788">
              <a:defRPr sz="1300"/>
            </a:lvl1pPr>
          </a:lstStyle>
          <a:p>
            <a:endParaRPr lang="es-ES"/>
          </a:p>
        </p:txBody>
      </p:sp>
      <p:sp>
        <p:nvSpPr>
          <p:cNvPr id="30724"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l" defTabSz="966788">
              <a:defRPr sz="1300"/>
            </a:lvl1pPr>
          </a:lstStyle>
          <a:p>
            <a:endParaRPr lang="es-ES"/>
          </a:p>
        </p:txBody>
      </p:sp>
      <p:sp>
        <p:nvSpPr>
          <p:cNvPr id="410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defTabSz="966788">
              <a:defRPr sz="1300"/>
            </a:lvl1pPr>
          </a:lstStyle>
          <a:p>
            <a:fld id="{A9E8D71D-9229-4034-98C3-7CDDB1778FEA}" type="slidenum">
              <a:rPr lang="en-US"/>
              <a:pPr/>
              <a:t>‹#›</a:t>
            </a:fld>
            <a:endParaRPr lang="en-US"/>
          </a:p>
        </p:txBody>
      </p:sp>
    </p:spTree>
    <p:extLst>
      <p:ext uri="{BB962C8B-B14F-4D97-AF65-F5344CB8AC3E}">
        <p14:creationId xmlns:p14="http://schemas.microsoft.com/office/powerpoint/2010/main" val="11686700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defTabSz="966788"/>
            <a:fld id="{2E7AB107-F746-4B9C-B41A-145CB3E2045E}" type="slidenum">
              <a:rPr lang="en-US" sz="1300"/>
              <a:pPr algn="r" defTabSz="966788"/>
              <a:t>1</a:t>
            </a:fld>
            <a:endParaRPr lang="en-US" sz="1300" dirty="0"/>
          </a:p>
        </p:txBody>
      </p:sp>
      <p:sp>
        <p:nvSpPr>
          <p:cNvPr id="110595" name="Rectangle 2"/>
          <p:cNvSpPr>
            <a:spLocks noGrp="1" noRot="1" noChangeAspect="1" noChangeArrowheads="1" noTextEdit="1"/>
          </p:cNvSpPr>
          <p:nvPr>
            <p:ph type="sldImg"/>
          </p:nvPr>
        </p:nvSpPr>
        <p:spPr>
          <a:xfrm>
            <a:off x="457200" y="720725"/>
            <a:ext cx="6400800" cy="3600450"/>
          </a:xfrm>
          <a:ln/>
        </p:spPr>
      </p:sp>
      <p:sp>
        <p:nvSpPr>
          <p:cNvPr id="110596"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kern="1200" dirty="0">
              <a:solidFill>
                <a:schemeClr val="tx1"/>
              </a:solidFill>
              <a:effectLst/>
              <a:latin typeface="Arial" charset="0"/>
              <a:ea typeface="+mn-ea"/>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ES" sz="1200" kern="1200" dirty="0">
                <a:solidFill>
                  <a:schemeClr val="tx1"/>
                </a:solidFill>
                <a:effectLst/>
                <a:latin typeface="Arial" charset="0"/>
                <a:ea typeface="+mn-ea"/>
                <a:cs typeface="Arial" charset="0"/>
              </a:rPr>
              <a:t>Se debe obtener un código de autorización, para solicitar el </a:t>
            </a:r>
            <a:r>
              <a:rPr lang="es-ES" sz="1200" kern="1200" dirty="0" err="1">
                <a:solidFill>
                  <a:schemeClr val="tx1"/>
                </a:solidFill>
                <a:effectLst/>
                <a:latin typeface="Arial" charset="0"/>
                <a:ea typeface="+mn-ea"/>
                <a:cs typeface="Arial" charset="0"/>
              </a:rPr>
              <a:t>token</a:t>
            </a:r>
            <a:r>
              <a:rPr lang="es-ES" sz="1200" kern="1200" dirty="0">
                <a:solidFill>
                  <a:schemeClr val="tx1"/>
                </a:solidFill>
                <a:effectLst/>
                <a:latin typeface="Arial" charset="0"/>
                <a:ea typeface="+mn-ea"/>
                <a:cs typeface="Arial" charset="0"/>
              </a:rPr>
              <a:t> de acceso. El código se obtiene utilizando un servidor de autorización como intermediario entre el cliente (aplicación) y el propietario del recurso. En lugar de solicitar autorización directamente al propietario, el cliente redirige al usuario a un servidor de autorización, que a su vez redirige al propietario  del recurso al cliente (aplicación), con el código de autorización. De esta manera el propietario del recurso solo se autentica con el servidor de autorización, las credenciales del usuario nunca se comparten con el cliente (aplicación).</a:t>
            </a:r>
            <a:endParaRPr lang="es-CO" sz="1200" kern="1200" dirty="0">
              <a:solidFill>
                <a:schemeClr val="tx1"/>
              </a:solidFill>
              <a:effectLst/>
              <a:latin typeface="Arial" charset="0"/>
              <a:ea typeface="+mn-ea"/>
              <a:cs typeface="Arial" charset="0"/>
            </a:endParaRPr>
          </a:p>
          <a:p>
            <a:endParaRPr lang="es-CO" dirty="0"/>
          </a:p>
        </p:txBody>
      </p:sp>
      <p:sp>
        <p:nvSpPr>
          <p:cNvPr id="4" name="Slide Number Placeholder 3"/>
          <p:cNvSpPr>
            <a:spLocks noGrp="1"/>
          </p:cNvSpPr>
          <p:nvPr>
            <p:ph type="sldNum" sz="quarter" idx="10"/>
          </p:nvPr>
        </p:nvSpPr>
        <p:spPr/>
        <p:txBody>
          <a:bodyPr/>
          <a:lstStyle/>
          <a:p>
            <a:fld id="{A9E8D71D-9229-4034-98C3-7CDDB1778FEA}" type="slidenum">
              <a:rPr lang="en-US" smtClean="0"/>
              <a:pPr/>
              <a:t>93</a:t>
            </a:fld>
            <a:endParaRPr lang="en-US"/>
          </a:p>
        </p:txBody>
      </p:sp>
    </p:spTree>
    <p:extLst>
      <p:ext uri="{BB962C8B-B14F-4D97-AF65-F5344CB8AC3E}">
        <p14:creationId xmlns:p14="http://schemas.microsoft.com/office/powerpoint/2010/main" val="88280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Arial" charset="0"/>
                <a:ea typeface="+mn-ea"/>
                <a:cs typeface="Arial" charset="0"/>
              </a:rPr>
              <a:t>Este tipo de flujo puede ser utilizado cuando el alcance de la solicitud es limitado a los recursos protegidos que están bajo el control del cliente.</a:t>
            </a:r>
            <a:endParaRPr lang="es-CO" dirty="0"/>
          </a:p>
        </p:txBody>
      </p:sp>
      <p:sp>
        <p:nvSpPr>
          <p:cNvPr id="4" name="Slide Number Placeholder 3"/>
          <p:cNvSpPr>
            <a:spLocks noGrp="1"/>
          </p:cNvSpPr>
          <p:nvPr>
            <p:ph type="sldNum" sz="quarter" idx="10"/>
          </p:nvPr>
        </p:nvSpPr>
        <p:spPr/>
        <p:txBody>
          <a:bodyPr/>
          <a:lstStyle/>
          <a:p>
            <a:fld id="{A9E8D71D-9229-4034-98C3-7CDDB1778FEA}" type="slidenum">
              <a:rPr lang="en-US" smtClean="0"/>
              <a:pPr/>
              <a:t>97</a:t>
            </a:fld>
            <a:endParaRPr lang="en-US"/>
          </a:p>
        </p:txBody>
      </p:sp>
    </p:spTree>
    <p:extLst>
      <p:ext uri="{BB962C8B-B14F-4D97-AF65-F5344CB8AC3E}">
        <p14:creationId xmlns:p14="http://schemas.microsoft.com/office/powerpoint/2010/main" val="116807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ES" sz="1200" kern="1200" dirty="0">
                <a:solidFill>
                  <a:schemeClr val="tx1"/>
                </a:solidFill>
                <a:effectLst/>
                <a:latin typeface="Arial" charset="0"/>
                <a:ea typeface="+mn-ea"/>
                <a:cs typeface="Arial" charset="0"/>
              </a:rPr>
              <a:t>En este caso, a diferencia del flujo de </a:t>
            </a:r>
            <a:r>
              <a:rPr lang="es-ES" sz="1200" i="1" kern="1200" dirty="0">
                <a:solidFill>
                  <a:schemeClr val="tx1"/>
                </a:solidFill>
                <a:effectLst/>
                <a:latin typeface="Arial" charset="0"/>
                <a:ea typeface="+mn-ea"/>
                <a:cs typeface="Arial" charset="0"/>
              </a:rPr>
              <a:t>Access </a:t>
            </a:r>
            <a:r>
              <a:rPr lang="es-ES" sz="1200" i="1" kern="1200" dirty="0" err="1">
                <a:solidFill>
                  <a:schemeClr val="tx1"/>
                </a:solidFill>
                <a:effectLst/>
                <a:latin typeface="Arial" charset="0"/>
                <a:ea typeface="+mn-ea"/>
                <a:cs typeface="Arial" charset="0"/>
              </a:rPr>
              <a:t>code</a:t>
            </a:r>
            <a:r>
              <a:rPr lang="es-ES" sz="1200" i="1" kern="1200" dirty="0">
                <a:solidFill>
                  <a:schemeClr val="tx1"/>
                </a:solidFill>
                <a:effectLst/>
                <a:latin typeface="Arial" charset="0"/>
                <a:ea typeface="+mn-ea"/>
                <a:cs typeface="Arial" charset="0"/>
              </a:rPr>
              <a:t>, </a:t>
            </a:r>
            <a:r>
              <a:rPr lang="es-ES" sz="1200" kern="1200" dirty="0">
                <a:solidFill>
                  <a:schemeClr val="tx1"/>
                </a:solidFill>
                <a:effectLst/>
                <a:latin typeface="Arial" charset="0"/>
                <a:ea typeface="+mn-ea"/>
                <a:cs typeface="Arial" charset="0"/>
              </a:rPr>
              <a:t>el cliente no obtiene un código para posteriormente solicitar un </a:t>
            </a:r>
            <a:r>
              <a:rPr lang="es-ES" sz="1200" kern="1200" dirty="0" err="1">
                <a:solidFill>
                  <a:schemeClr val="tx1"/>
                </a:solidFill>
                <a:effectLst/>
                <a:latin typeface="Arial" charset="0"/>
                <a:ea typeface="+mn-ea"/>
                <a:cs typeface="Arial" charset="0"/>
              </a:rPr>
              <a:t>token</a:t>
            </a:r>
            <a:r>
              <a:rPr lang="es-ES" sz="1200" kern="1200" dirty="0">
                <a:solidFill>
                  <a:schemeClr val="tx1"/>
                </a:solidFill>
                <a:effectLst/>
                <a:latin typeface="Arial" charset="0"/>
                <a:ea typeface="+mn-ea"/>
                <a:cs typeface="Arial" charset="0"/>
              </a:rPr>
              <a:t>. Por el contrario obtiene directamente el </a:t>
            </a:r>
            <a:r>
              <a:rPr lang="es-ES" sz="1200" kern="1200" dirty="0" err="1">
                <a:solidFill>
                  <a:schemeClr val="tx1"/>
                </a:solidFill>
                <a:effectLst/>
                <a:latin typeface="Arial" charset="0"/>
                <a:ea typeface="+mn-ea"/>
                <a:cs typeface="Arial" charset="0"/>
              </a:rPr>
              <a:t>token</a:t>
            </a:r>
            <a:r>
              <a:rPr lang="es-ES" sz="1200" kern="1200" dirty="0">
                <a:solidFill>
                  <a:schemeClr val="tx1"/>
                </a:solidFill>
                <a:effectLst/>
                <a:latin typeface="Arial" charset="0"/>
                <a:ea typeface="+mn-ea"/>
                <a:cs typeface="Arial" charset="0"/>
              </a:rPr>
              <a:t>, luego de realizar la solicitud y del propietario del recurso dar la aceptación a través del servidor de autorización.</a:t>
            </a:r>
            <a:endParaRPr lang="es-CO" sz="1200" kern="1200" dirty="0">
              <a:solidFill>
                <a:schemeClr val="tx1"/>
              </a:solidFill>
              <a:effectLst/>
              <a:latin typeface="Arial" charset="0"/>
              <a:ea typeface="+mn-ea"/>
              <a:cs typeface="Arial" charset="0"/>
            </a:endParaRPr>
          </a:p>
          <a:p>
            <a:endParaRPr lang="es-CO" dirty="0"/>
          </a:p>
        </p:txBody>
      </p:sp>
      <p:sp>
        <p:nvSpPr>
          <p:cNvPr id="4" name="Slide Number Placeholder 3"/>
          <p:cNvSpPr>
            <a:spLocks noGrp="1"/>
          </p:cNvSpPr>
          <p:nvPr>
            <p:ph type="sldNum" sz="quarter" idx="10"/>
          </p:nvPr>
        </p:nvSpPr>
        <p:spPr/>
        <p:txBody>
          <a:bodyPr/>
          <a:lstStyle/>
          <a:p>
            <a:fld id="{A9E8D71D-9229-4034-98C3-7CDDB1778FEA}" type="slidenum">
              <a:rPr lang="en-US" smtClean="0"/>
              <a:pPr/>
              <a:t>99</a:t>
            </a:fld>
            <a:endParaRPr lang="en-US"/>
          </a:p>
        </p:txBody>
      </p:sp>
    </p:spTree>
    <p:extLst>
      <p:ext uri="{BB962C8B-B14F-4D97-AF65-F5344CB8AC3E}">
        <p14:creationId xmlns:p14="http://schemas.microsoft.com/office/powerpoint/2010/main" val="2071864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ttp://images6.fanpop.com/image/photos/34500000/Blue-Wallpaper-colors-34503103-1440-900.png"/>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353" y="0"/>
            <a:ext cx="9148353" cy="5143500"/>
          </a:xfrm>
          <a:prstGeom prst="rect">
            <a:avLst/>
          </a:prstGeom>
          <a:ln>
            <a:noFill/>
          </a:ln>
          <a:effectLst>
            <a:outerShdw blurRad="292100" dist="139700" dir="2700000" algn="tl" rotWithShape="0">
              <a:srgbClr val="333333">
                <a:alpha val="65000"/>
              </a:srgbClr>
            </a:outerShdw>
          </a:effectLst>
        </p:spPr>
      </p:pic>
      <p:sp>
        <p:nvSpPr>
          <p:cNvPr id="11" name="Oval 10"/>
          <p:cNvSpPr/>
          <p:nvPr userDrawn="1"/>
        </p:nvSpPr>
        <p:spPr>
          <a:xfrm>
            <a:off x="580349" y="2560383"/>
            <a:ext cx="1981876" cy="1820704"/>
          </a:xfrm>
          <a:prstGeom prst="ellipse">
            <a:avLst/>
          </a:prstGeom>
          <a:ln>
            <a:no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91440" bIns="0" numCol="1" spcCol="0" rtlCol="0" fromWordArt="0" anchor="ctr" anchorCtr="0" forceAA="0" compatLnSpc="1">
            <a:prstTxWarp prst="textNoShape">
              <a:avLst/>
            </a:prstTxWarp>
            <a:noAutofit/>
          </a:bodyPr>
          <a:lstStyle/>
          <a:p>
            <a:pPr algn="l" fontAlgn="base">
              <a:spcAft>
                <a:spcPts val="0"/>
              </a:spcAft>
            </a:pPr>
            <a:endParaRPr lang="es-CO" sz="900">
              <a:effectLst/>
              <a:latin typeface="Times New Roman"/>
              <a:ea typeface="Times New Roman"/>
              <a:cs typeface="Times New Roman"/>
            </a:endParaRPr>
          </a:p>
        </p:txBody>
      </p:sp>
      <p:sp>
        <p:nvSpPr>
          <p:cNvPr id="472068" name="Rectangle 4"/>
          <p:cNvSpPr>
            <a:spLocks noGrp="1" noChangeArrowheads="1"/>
          </p:cNvSpPr>
          <p:nvPr>
            <p:ph type="ctrTitle"/>
          </p:nvPr>
        </p:nvSpPr>
        <p:spPr>
          <a:xfrm>
            <a:off x="656549" y="2919475"/>
            <a:ext cx="2441609" cy="1102519"/>
          </a:xfrm>
        </p:spPr>
        <p:txBody>
          <a:bodyPr/>
          <a:lstStyle>
            <a:lvl1pPr>
              <a:defRPr smtClean="0">
                <a:solidFill>
                  <a:schemeClr val="accent1">
                    <a:lumMod val="50000"/>
                  </a:schemeClr>
                </a:solidFill>
              </a:defRPr>
            </a:lvl1pPr>
          </a:lstStyle>
          <a:p>
            <a:r>
              <a:rPr lang="es-ES" dirty="0" err="1"/>
              <a:t>Click</a:t>
            </a:r>
            <a:r>
              <a:rPr lang="es-ES" dirty="0"/>
              <a:t> to </a:t>
            </a:r>
            <a:r>
              <a:rPr lang="es-ES" dirty="0" err="1"/>
              <a:t>edit</a:t>
            </a:r>
            <a:r>
              <a:rPr lang="es-ES" dirty="0"/>
              <a:t> Master </a:t>
            </a:r>
            <a:r>
              <a:rPr lang="es-ES" dirty="0" err="1"/>
              <a:t>title</a:t>
            </a:r>
            <a:r>
              <a:rPr lang="es-ES" dirty="0"/>
              <a:t> </a:t>
            </a:r>
            <a:r>
              <a:rPr lang="es-ES" dirty="0" err="1"/>
              <a:t>style</a:t>
            </a:r>
            <a:endParaRPr lang="es-ES" dirty="0"/>
          </a:p>
        </p:txBody>
      </p:sp>
      <p:sp>
        <p:nvSpPr>
          <p:cNvPr id="472069" name="Rectangle 5"/>
          <p:cNvSpPr>
            <a:spLocks noGrp="1" noChangeArrowheads="1"/>
          </p:cNvSpPr>
          <p:nvPr>
            <p:ph type="subTitle" idx="1"/>
          </p:nvPr>
        </p:nvSpPr>
        <p:spPr>
          <a:xfrm>
            <a:off x="777840" y="4337097"/>
            <a:ext cx="6400800" cy="604838"/>
          </a:xfrm>
        </p:spPr>
        <p:txBody>
          <a:bodyPr/>
          <a:lstStyle>
            <a:lvl1pPr marL="0" indent="0" algn="l">
              <a:buFontTx/>
              <a:buNone/>
              <a:defRPr sz="2000" smtClean="0"/>
            </a:lvl1pPr>
          </a:lstStyle>
          <a:p>
            <a:r>
              <a:rPr lang="es-ES"/>
              <a:t>Click to edit Master subtitle style</a:t>
            </a:r>
          </a:p>
        </p:txBody>
      </p:sp>
      <p:sp>
        <p:nvSpPr>
          <p:cNvPr id="37894" name="Rectangle 6"/>
          <p:cNvSpPr>
            <a:spLocks noGrp="1" noChangeArrowheads="1"/>
          </p:cNvSpPr>
          <p:nvPr>
            <p:ph type="dt" sz="half" idx="2"/>
          </p:nvPr>
        </p:nvSpPr>
        <p:spPr/>
        <p:txBody>
          <a:bodyPr/>
          <a:lstStyle>
            <a:lvl1pPr>
              <a:defRPr sz="1400"/>
            </a:lvl1pPr>
          </a:lstStyle>
          <a:p>
            <a:pPr>
              <a:defRPr/>
            </a:pPr>
            <a:endParaRPr lang="es-ES"/>
          </a:p>
        </p:txBody>
      </p:sp>
      <p:sp>
        <p:nvSpPr>
          <p:cNvPr id="37895" name="Rectangle 7"/>
          <p:cNvSpPr>
            <a:spLocks noGrp="1" noChangeArrowheads="1"/>
          </p:cNvSpPr>
          <p:nvPr>
            <p:ph type="ftr" sz="quarter" idx="3"/>
          </p:nvPr>
        </p:nvSpPr>
        <p:spPr/>
        <p:txBody>
          <a:bodyPr/>
          <a:lstStyle>
            <a:lvl1pPr algn="ctr">
              <a:defRPr sz="1400"/>
            </a:lvl1pPr>
          </a:lstStyle>
          <a:p>
            <a:pPr>
              <a:defRPr/>
            </a:pPr>
            <a:endParaRPr lang="es-ES"/>
          </a:p>
        </p:txBody>
      </p:sp>
      <p:sp>
        <p:nvSpPr>
          <p:cNvPr id="37896" name="Rectangle 8"/>
          <p:cNvSpPr>
            <a:spLocks noGrp="1" noChangeArrowheads="1"/>
          </p:cNvSpPr>
          <p:nvPr>
            <p:ph type="sldNum" sz="quarter" idx="4"/>
          </p:nvPr>
        </p:nvSpPr>
        <p:spPr/>
        <p:txBody>
          <a:bodyPr/>
          <a:lstStyle>
            <a:lvl1pPr algn="r">
              <a:defRPr sz="1400"/>
            </a:lvl1pPr>
          </a:lstStyle>
          <a:p>
            <a:pPr>
              <a:defRPr/>
            </a:pPr>
            <a:fld id="{424E62EA-51D5-4AEA-9135-05DAB009AB92}" type="slidenum">
              <a:rPr lang="es-ES"/>
              <a:pPr>
                <a:defRPr/>
              </a:pPr>
              <a:t>‹#›</a:t>
            </a:fld>
            <a:endParaRPr lang="es-ES"/>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53398" y="4381087"/>
            <a:ext cx="1292348" cy="35749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O" noProof="0"/>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786A91E7-683D-472C-A40D-9D25B585A192}" type="slidenum">
              <a:rPr lang="es-ES"/>
              <a:pPr>
                <a:defRPr/>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2C296B6F-3292-4CEF-8E7B-628C50B55602}" type="slidenum">
              <a:rPr lang="es-ES"/>
              <a:pPr>
                <a:defRPr/>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96064" y="141685"/>
            <a:ext cx="2090737" cy="4452938"/>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323851" y="141685"/>
            <a:ext cx="6119813" cy="44529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0374153A-367D-4268-A7CE-64B7ADD2E154}" type="slidenum">
              <a:rPr lang="es-ES"/>
              <a:pPr>
                <a:defRPr/>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BCD81EB0-C631-4AC0-8152-B3F05027B2EF}" type="slidenum">
              <a:rPr lang="es-ES"/>
              <a:pPr>
                <a:defRPr/>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323850" y="141685"/>
            <a:ext cx="6923088" cy="361655"/>
          </a:xfrm>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lvl1pPr>
              <a:defRPr sz="2000"/>
            </a:lvl1pPr>
            <a:lvl2pPr>
              <a:defRPr sz="1800"/>
            </a:lvl2pPr>
            <a:lvl3pPr>
              <a:defRPr sz="1600"/>
            </a:lvl3pPr>
            <a:lvl4pPr>
              <a:defRPr sz="1600"/>
            </a:lvl4pPr>
            <a:lvl5pPr>
              <a:defRPr sz="16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582DA355-95D0-460D-8ABD-EFBE05F286B3}" type="slidenum">
              <a:rPr lang="es-ES"/>
              <a:pPr>
                <a:defRPr/>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0376D4DB-3654-49AE-AFB4-4E896C4A6DB4}" type="slidenum">
              <a:rPr lang="es-ES"/>
              <a:pPr>
                <a:defRPr/>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35041BF0-18C3-4000-AB28-D00BBCCCC755}" type="slidenum">
              <a:rPr lang="es-ES"/>
              <a:pPr>
                <a:defRPr/>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857250"/>
          </a:xfrm>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Rectangle 6"/>
          <p:cNvSpPr>
            <a:spLocks noGrp="1" noChangeArrowheads="1"/>
          </p:cNvSpPr>
          <p:nvPr>
            <p:ph type="dt" sz="half" idx="10"/>
          </p:nvPr>
        </p:nvSpPr>
        <p:spPr>
          <a:ln/>
        </p:spPr>
        <p:txBody>
          <a:bodyPr/>
          <a:lstStyle>
            <a:lvl1pPr>
              <a:defRPr/>
            </a:lvl1pPr>
          </a:lstStyle>
          <a:p>
            <a:pPr>
              <a:defRPr/>
            </a:pPr>
            <a:endParaRPr lang="es-ES"/>
          </a:p>
        </p:txBody>
      </p:sp>
      <p:sp>
        <p:nvSpPr>
          <p:cNvPr id="8" name="Rectangle 7"/>
          <p:cNvSpPr>
            <a:spLocks noGrp="1" noChangeArrowheads="1"/>
          </p:cNvSpPr>
          <p:nvPr>
            <p:ph type="ftr" sz="quarter" idx="11"/>
          </p:nvPr>
        </p:nvSpPr>
        <p:spPr>
          <a:ln/>
        </p:spPr>
        <p:txBody>
          <a:bodyPr/>
          <a:lstStyle>
            <a:lvl1pPr>
              <a:defRPr/>
            </a:lvl1pPr>
          </a:lstStyle>
          <a:p>
            <a:pPr>
              <a:defRPr/>
            </a:pPr>
            <a:endParaRPr lang="es-ES"/>
          </a:p>
        </p:txBody>
      </p:sp>
      <p:sp>
        <p:nvSpPr>
          <p:cNvPr id="9" name="Rectangle 8"/>
          <p:cNvSpPr>
            <a:spLocks noGrp="1" noChangeArrowheads="1"/>
          </p:cNvSpPr>
          <p:nvPr>
            <p:ph type="sldNum" sz="quarter" idx="12"/>
          </p:nvPr>
        </p:nvSpPr>
        <p:spPr>
          <a:ln/>
        </p:spPr>
        <p:txBody>
          <a:bodyPr/>
          <a:lstStyle>
            <a:lvl1pPr>
              <a:defRPr/>
            </a:lvl1pPr>
          </a:lstStyle>
          <a:p>
            <a:pPr>
              <a:defRPr/>
            </a:pPr>
            <a:fld id="{2EDFE3ED-A867-4223-B036-6A7E43C69849}" type="slidenum">
              <a:rPr lang="es-ES"/>
              <a:pPr>
                <a:defRPr/>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Rectangle 6"/>
          <p:cNvSpPr>
            <a:spLocks noGrp="1" noChangeArrowheads="1"/>
          </p:cNvSpPr>
          <p:nvPr>
            <p:ph type="dt" sz="half" idx="10"/>
          </p:nvPr>
        </p:nvSpPr>
        <p:spPr>
          <a:ln/>
        </p:spPr>
        <p:txBody>
          <a:bodyPr/>
          <a:lstStyle>
            <a:lvl1pPr>
              <a:defRPr/>
            </a:lvl1pPr>
          </a:lstStyle>
          <a:p>
            <a:pPr>
              <a:defRPr/>
            </a:pPr>
            <a:endParaRPr lang="es-ES"/>
          </a:p>
        </p:txBody>
      </p:sp>
      <p:sp>
        <p:nvSpPr>
          <p:cNvPr id="4" name="Rectangle 7"/>
          <p:cNvSpPr>
            <a:spLocks noGrp="1" noChangeArrowheads="1"/>
          </p:cNvSpPr>
          <p:nvPr>
            <p:ph type="ftr" sz="quarter" idx="11"/>
          </p:nvPr>
        </p:nvSpPr>
        <p:spPr>
          <a:ln/>
        </p:spPr>
        <p:txBody>
          <a:bodyPr/>
          <a:lstStyle>
            <a:lvl1pPr>
              <a:defRPr/>
            </a:lvl1pPr>
          </a:lstStyle>
          <a:p>
            <a:pPr>
              <a:defRPr/>
            </a:pPr>
            <a:endParaRPr lang="es-ES"/>
          </a:p>
        </p:txBody>
      </p:sp>
      <p:sp>
        <p:nvSpPr>
          <p:cNvPr id="5" name="Rectangle 8"/>
          <p:cNvSpPr>
            <a:spLocks noGrp="1" noChangeArrowheads="1"/>
          </p:cNvSpPr>
          <p:nvPr>
            <p:ph type="sldNum" sz="quarter" idx="12"/>
          </p:nvPr>
        </p:nvSpPr>
        <p:spPr>
          <a:ln/>
        </p:spPr>
        <p:txBody>
          <a:bodyPr/>
          <a:lstStyle>
            <a:lvl1pPr>
              <a:defRPr/>
            </a:lvl1pPr>
          </a:lstStyle>
          <a:p>
            <a:pPr>
              <a:defRPr/>
            </a:pPr>
            <a:fld id="{641942D3-38EB-4A99-BBDD-CAC182B0305F}" type="slidenum">
              <a:rPr lang="es-ES"/>
              <a:pPr>
                <a:defRPr/>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s-ES"/>
          </a:p>
        </p:txBody>
      </p:sp>
      <p:sp>
        <p:nvSpPr>
          <p:cNvPr id="3" name="Rectangle 7"/>
          <p:cNvSpPr>
            <a:spLocks noGrp="1" noChangeArrowheads="1"/>
          </p:cNvSpPr>
          <p:nvPr>
            <p:ph type="ftr" sz="quarter" idx="11"/>
          </p:nvPr>
        </p:nvSpPr>
        <p:spPr>
          <a:ln/>
        </p:spPr>
        <p:txBody>
          <a:bodyPr/>
          <a:lstStyle>
            <a:lvl1pPr>
              <a:defRPr/>
            </a:lvl1pPr>
          </a:lstStyle>
          <a:p>
            <a:pPr>
              <a:defRPr/>
            </a:pPr>
            <a:endParaRPr lang="es-ES"/>
          </a:p>
        </p:txBody>
      </p:sp>
      <p:sp>
        <p:nvSpPr>
          <p:cNvPr id="4" name="Rectangle 8"/>
          <p:cNvSpPr>
            <a:spLocks noGrp="1" noChangeArrowheads="1"/>
          </p:cNvSpPr>
          <p:nvPr>
            <p:ph type="sldNum" sz="quarter" idx="12"/>
          </p:nvPr>
        </p:nvSpPr>
        <p:spPr>
          <a:ln/>
        </p:spPr>
        <p:txBody>
          <a:bodyPr/>
          <a:lstStyle>
            <a:lvl1pPr>
              <a:defRPr/>
            </a:lvl1pPr>
          </a:lstStyle>
          <a:p>
            <a:pPr>
              <a:defRPr/>
            </a:pPr>
            <a:fld id="{4B07AFDE-7B76-4F5B-8739-D600B923D039}" type="slidenum">
              <a:rPr lang="es-ES"/>
              <a:pPr>
                <a:defRPr/>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84C91928-9485-4BF8-8600-8D846E89A0DC}" type="slidenum">
              <a:rPr lang="es-ES"/>
              <a:pPr>
                <a:defRPr/>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5" name="1 Imagen" descr="Encabezado Hojas ver3-07DIC09.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533776" y="0"/>
            <a:ext cx="5610225" cy="912019"/>
          </a:xfrm>
          <a:prstGeom prst="rect">
            <a:avLst/>
          </a:prstGeom>
          <a:noFill/>
          <a:ln w="9525">
            <a:noFill/>
            <a:miter lim="800000"/>
            <a:headEnd/>
            <a:tailEnd/>
          </a:ln>
        </p:spPr>
      </p:pic>
      <p:pic>
        <p:nvPicPr>
          <p:cNvPr id="1027" name="Picture 3" descr="Abajo"/>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0" y="4046935"/>
            <a:ext cx="9144000" cy="1103709"/>
          </a:xfrm>
          <a:prstGeom prst="rect">
            <a:avLst/>
          </a:prstGeom>
          <a:noFill/>
          <a:ln w="9525">
            <a:noFill/>
            <a:miter lim="800000"/>
            <a:headEnd/>
            <a:tailEnd/>
          </a:ln>
        </p:spPr>
      </p:pic>
      <p:sp>
        <p:nvSpPr>
          <p:cNvPr id="1028" name="Rectangle 4"/>
          <p:cNvSpPr>
            <a:spLocks noGrp="1" noChangeArrowheads="1"/>
          </p:cNvSpPr>
          <p:nvPr>
            <p:ph type="title"/>
          </p:nvPr>
        </p:nvSpPr>
        <p:spPr bwMode="auto">
          <a:xfrm>
            <a:off x="323850" y="141685"/>
            <a:ext cx="6923088" cy="48577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es-ES" dirty="0"/>
              <a:t>Haga clic para cambiar el estilo de título	</a:t>
            </a:r>
          </a:p>
        </p:txBody>
      </p:sp>
      <p:sp>
        <p:nvSpPr>
          <p:cNvPr id="1029" name="Rectangle 5"/>
          <p:cNvSpPr>
            <a:spLocks noGrp="1" noChangeArrowheads="1"/>
          </p:cNvSpPr>
          <p:nvPr>
            <p:ph type="body" idx="1"/>
          </p:nvPr>
        </p:nvSpPr>
        <p:spPr bwMode="auto">
          <a:xfrm>
            <a:off x="323850" y="654537"/>
            <a:ext cx="8534924" cy="4158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7894" name="Rectangle 6"/>
          <p:cNvSpPr>
            <a:spLocks noGrp="1" noChangeArrowheads="1"/>
          </p:cNvSpPr>
          <p:nvPr>
            <p:ph type="dt" sz="half" idx="2"/>
          </p:nvPr>
        </p:nvSpPr>
        <p:spPr bwMode="auto">
          <a:xfrm>
            <a:off x="457200" y="4812999"/>
            <a:ext cx="2133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solidFill>
                  <a:schemeClr val="bg2">
                    <a:lumMod val="75000"/>
                  </a:schemeClr>
                </a:solidFill>
              </a:defRPr>
            </a:lvl1pPr>
          </a:lstStyle>
          <a:p>
            <a:pPr>
              <a:defRPr/>
            </a:pPr>
            <a:endParaRPr lang="es-ES"/>
          </a:p>
        </p:txBody>
      </p:sp>
      <p:sp>
        <p:nvSpPr>
          <p:cNvPr id="37895" name="Rectangle 7"/>
          <p:cNvSpPr>
            <a:spLocks noGrp="1" noChangeArrowheads="1"/>
          </p:cNvSpPr>
          <p:nvPr>
            <p:ph type="ftr" sz="quarter" idx="3"/>
          </p:nvPr>
        </p:nvSpPr>
        <p:spPr bwMode="auto">
          <a:xfrm>
            <a:off x="3124200" y="4812999"/>
            <a:ext cx="2895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solidFill>
                  <a:schemeClr val="bg2">
                    <a:lumMod val="75000"/>
                  </a:schemeClr>
                </a:solidFill>
              </a:defRPr>
            </a:lvl1pPr>
          </a:lstStyle>
          <a:p>
            <a:pPr>
              <a:defRPr/>
            </a:pPr>
            <a:endParaRPr lang="es-ES"/>
          </a:p>
        </p:txBody>
      </p:sp>
      <p:sp>
        <p:nvSpPr>
          <p:cNvPr id="37896" name="Rectangle 8"/>
          <p:cNvSpPr>
            <a:spLocks noGrp="1" noChangeArrowheads="1"/>
          </p:cNvSpPr>
          <p:nvPr>
            <p:ph type="sldNum" sz="quarter" idx="4"/>
          </p:nvPr>
        </p:nvSpPr>
        <p:spPr bwMode="auto">
          <a:xfrm>
            <a:off x="6553200" y="4812999"/>
            <a:ext cx="2133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2">
                    <a:lumMod val="75000"/>
                  </a:schemeClr>
                </a:solidFill>
              </a:defRPr>
            </a:lvl1pPr>
          </a:lstStyle>
          <a:p>
            <a:pPr>
              <a:defRPr/>
            </a:pPr>
            <a:fld id="{B363F980-704F-479E-92A6-0B50E76E80C4}" type="slidenum">
              <a:rPr lang="es-ES" smtClean="0"/>
              <a:pPr>
                <a:defRPr/>
              </a:pPr>
              <a:t>‹#›</a:t>
            </a:fld>
            <a:endParaRPr lang="es-ES" dirty="0"/>
          </a:p>
        </p:txBody>
      </p:sp>
      <p:sp>
        <p:nvSpPr>
          <p:cNvPr id="1034" name="Line 10"/>
          <p:cNvSpPr>
            <a:spLocks noChangeShapeType="1"/>
          </p:cNvSpPr>
          <p:nvPr/>
        </p:nvSpPr>
        <p:spPr bwMode="auto">
          <a:xfrm>
            <a:off x="358775" y="600075"/>
            <a:ext cx="6769100" cy="0"/>
          </a:xfrm>
          <a:prstGeom prst="line">
            <a:avLst/>
          </a:prstGeom>
          <a:noFill/>
          <a:ln w="12700">
            <a:solidFill>
              <a:srgbClr val="7F98D7"/>
            </a:solidFill>
            <a:round/>
            <a:headEnd/>
            <a:tailEnd/>
          </a:ln>
          <a:effectLst/>
        </p:spPr>
        <p:txBody>
          <a:bodyPr/>
          <a:lstStyle/>
          <a:p>
            <a:endParaRPr lang="es-ES"/>
          </a:p>
        </p:txBody>
      </p:sp>
      <p:pic>
        <p:nvPicPr>
          <p:cNvPr id="3" name="Picture 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545324" y="298323"/>
            <a:ext cx="1368552" cy="301752"/>
          </a:xfrm>
          <a:prstGeom prst="rect">
            <a:avLst/>
          </a:prstGeom>
          <a:ln>
            <a:noFill/>
          </a:ln>
          <a:effectLst>
            <a:outerShdw blurRad="292100" dist="139700" dir="2700000" algn="tl" rotWithShape="0">
              <a:srgbClr val="333333">
                <a:alpha val="65000"/>
              </a:srgbClr>
            </a:outerShdw>
          </a:effectLst>
        </p:spPr>
      </p:pic>
      <p:pic>
        <p:nvPicPr>
          <p:cNvPr id="8194" name="Picture 2"/>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584281" y="493777"/>
            <a:ext cx="1269207" cy="106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55" r:id="rId1"/>
    <p:sldLayoutId id="2147483666" r:id="rId2"/>
    <p:sldLayoutId id="2147483665" r:id="rId3"/>
    <p:sldLayoutId id="2147483664" r:id="rId4"/>
    <p:sldLayoutId id="2147483663" r:id="rId5"/>
    <p:sldLayoutId id="2147483662" r:id="rId6"/>
    <p:sldLayoutId id="2147483661" r:id="rId7"/>
    <p:sldLayoutId id="2147483660" r:id="rId8"/>
    <p:sldLayoutId id="2147483659" r:id="rId9"/>
    <p:sldLayoutId id="2147483658" r:id="rId10"/>
    <p:sldLayoutId id="2147483657" r:id="rId11"/>
    <p:sldLayoutId id="2147483656" r:id="rId12"/>
  </p:sldLayoutIdLst>
  <p:txStyles>
    <p:titleStyle>
      <a:lvl1pPr algn="l" rtl="0" eaLnBrk="0" fontAlgn="base" hangingPunct="0">
        <a:spcBef>
          <a:spcPct val="0"/>
        </a:spcBef>
        <a:spcAft>
          <a:spcPct val="0"/>
        </a:spcAft>
        <a:defRPr sz="2200" b="1">
          <a:solidFill>
            <a:srgbClr val="333333"/>
          </a:solidFill>
          <a:effectLst>
            <a:outerShdw blurRad="38100" dist="38100" dir="2700000" algn="tl">
              <a:srgbClr val="000000">
                <a:alpha val="43137"/>
              </a:srgbClr>
            </a:outerShdw>
          </a:effectLst>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Calibri" pitchFamily="34" charset="0"/>
        </a:defRPr>
      </a:lvl2pPr>
      <a:lvl3pPr algn="l" rtl="0" eaLnBrk="0" fontAlgn="base" hangingPunct="0">
        <a:spcBef>
          <a:spcPct val="0"/>
        </a:spcBef>
        <a:spcAft>
          <a:spcPct val="0"/>
        </a:spcAft>
        <a:defRPr sz="2200" b="1">
          <a:solidFill>
            <a:srgbClr val="333333"/>
          </a:solidFill>
          <a:latin typeface="Calibri" pitchFamily="34" charset="0"/>
        </a:defRPr>
      </a:lvl3pPr>
      <a:lvl4pPr algn="l" rtl="0" eaLnBrk="0" fontAlgn="base" hangingPunct="0">
        <a:spcBef>
          <a:spcPct val="0"/>
        </a:spcBef>
        <a:spcAft>
          <a:spcPct val="0"/>
        </a:spcAft>
        <a:defRPr sz="2200" b="1">
          <a:solidFill>
            <a:srgbClr val="333333"/>
          </a:solidFill>
          <a:latin typeface="Calibri" pitchFamily="34" charset="0"/>
        </a:defRPr>
      </a:lvl4pPr>
      <a:lvl5pPr algn="l" rtl="0" eaLnBrk="0" fontAlgn="base" hangingPunct="0">
        <a:spcBef>
          <a:spcPct val="0"/>
        </a:spcBef>
        <a:spcAft>
          <a:spcPct val="0"/>
        </a:spcAft>
        <a:defRPr sz="2200" b="1">
          <a:solidFill>
            <a:srgbClr val="333333"/>
          </a:solidFill>
          <a:latin typeface="Calibri" pitchFamily="34" charset="0"/>
        </a:defRPr>
      </a:lvl5pPr>
      <a:lvl6pPr marL="457200" algn="l" rtl="0" fontAlgn="base">
        <a:spcBef>
          <a:spcPct val="0"/>
        </a:spcBef>
        <a:spcAft>
          <a:spcPct val="0"/>
        </a:spcAft>
        <a:defRPr sz="2000">
          <a:solidFill>
            <a:srgbClr val="333333"/>
          </a:solidFill>
          <a:latin typeface="Arial" charset="0"/>
        </a:defRPr>
      </a:lvl6pPr>
      <a:lvl7pPr marL="914400" algn="l" rtl="0" fontAlgn="base">
        <a:spcBef>
          <a:spcPct val="0"/>
        </a:spcBef>
        <a:spcAft>
          <a:spcPct val="0"/>
        </a:spcAft>
        <a:defRPr sz="2000">
          <a:solidFill>
            <a:srgbClr val="333333"/>
          </a:solidFill>
          <a:latin typeface="Arial" charset="0"/>
        </a:defRPr>
      </a:lvl7pPr>
      <a:lvl8pPr marL="1371600" algn="l" rtl="0" fontAlgn="base">
        <a:spcBef>
          <a:spcPct val="0"/>
        </a:spcBef>
        <a:spcAft>
          <a:spcPct val="0"/>
        </a:spcAft>
        <a:defRPr sz="2000">
          <a:solidFill>
            <a:srgbClr val="333333"/>
          </a:solidFill>
          <a:latin typeface="Arial" charset="0"/>
        </a:defRPr>
      </a:lvl8pPr>
      <a:lvl9pPr marL="1828800" algn="l" rtl="0" fontAlgn="base">
        <a:spcBef>
          <a:spcPct val="0"/>
        </a:spcBef>
        <a:spcAft>
          <a:spcPct val="0"/>
        </a:spcAft>
        <a:defRPr sz="2000">
          <a:solidFill>
            <a:srgbClr val="333333"/>
          </a:solidFill>
          <a:latin typeface="Arial"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4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v"/>
        <a:defRPr sz="2000">
          <a:solidFill>
            <a:schemeClr val="tx1"/>
          </a:solidFill>
          <a:latin typeface="Calibri" pitchFamily="34" charset="0"/>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Authorization_Endpoint_Url"/><Relationship Id="rId2" Type="http://schemas.openxmlformats.org/officeDocument/2006/relationships/hyperlink" Target="#Token_Endpoint_Url"/><Relationship Id="rId1" Type="http://schemas.openxmlformats.org/officeDocument/2006/relationships/slideLayout" Target="../slideLayouts/slideLayout7.xml"/><Relationship Id="rId5" Type="http://schemas.openxmlformats.org/officeDocument/2006/relationships/hyperlink" Target="#params_access_code_token_form_Data"/><Relationship Id="rId4" Type="http://schemas.openxmlformats.org/officeDocument/2006/relationships/hyperlink" Target="#params_access_code_generate_query_stri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mailto:bilbo.baggins@hobbiton.example" TargetMode="Externa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 Id="rId5" Type="http://schemas.openxmlformats.org/officeDocument/2006/relationships/image" Target="../media/image150.png"/><Relationship Id="rId4" Type="http://schemas.openxmlformats.org/officeDocument/2006/relationships/image" Target="../media/image149.png"/></Relationships>
</file>

<file path=ppt/slides/_rels/slide11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1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hyperlink" Target="https://raw.githubusercontent.com/ibm-apiconnect/openid/master/oidc_1.0.0.yaml" TargetMode="Externa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69.png"/></Relationships>
</file>

<file path=ppt/slides/_rels/slide129.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confluence.tools.tbk.cl/display/AT/Elemento+API" TargetMode="Externa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hyperlink" Target="https://confluence.tools.tbk.cl/display/AT/Elemento+ESPACIO" TargetMode="External"/><Relationship Id="rId5" Type="http://schemas.openxmlformats.org/officeDocument/2006/relationships/hyperlink" Target="https://confluence.tools.tbk.cl/pages/viewpage.action?pageId=23862744" TargetMode="External"/><Relationship Id="rId4" Type="http://schemas.openxmlformats.org/officeDocument/2006/relationships/hyperlink" Target="https://confluence.tools.tbk.cl/display/AT/Elemento+PRODUCT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hyperlink" Target="https://developers.redhat.com/blog/2018/07/12/contract-first-api-design-with-apicurio-and-red-hat-fus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611982" y="-6889"/>
            <a:ext cx="5369718" cy="1134784"/>
          </a:xfrm>
          <a:prstGeom prst="rect">
            <a:avLst/>
          </a:prstGeom>
          <a:noFill/>
          <a:ln w="9525">
            <a:noFill/>
            <a:miter lim="800000"/>
            <a:headEnd/>
            <a:tailEnd/>
          </a:ln>
          <a:effectLst/>
        </p:spPr>
        <p:txBody>
          <a:bodyPr wrap="none" anchor="ctr"/>
          <a:lstStyle/>
          <a:p>
            <a:pPr algn="l"/>
            <a:r>
              <a:rPr lang="es-CO" sz="2400" b="1" dirty="0">
                <a:solidFill>
                  <a:schemeClr val="accent4">
                    <a:lumMod val="50000"/>
                  </a:schemeClr>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rPr>
              <a:t>Taller Desarrollo de Configuraciones APIC </a:t>
            </a:r>
          </a:p>
          <a:p>
            <a:pPr algn="l"/>
            <a:r>
              <a:rPr lang="es-CO" sz="2000" dirty="0">
                <a:solidFill>
                  <a:srgbClr val="468AB8"/>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rPr>
              <a:t>Entrenamiento VCSOFT</a:t>
            </a:r>
            <a:endParaRPr lang="es-ES" sz="4000" dirty="0">
              <a:solidFill>
                <a:srgbClr val="468AB8"/>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endParaRPr>
          </a:p>
        </p:txBody>
      </p:sp>
      <p:pic>
        <p:nvPicPr>
          <p:cNvPr id="11" name="Picture 10" descr="http://images6.fanpop.com/image/photos/34500000/Blue-Wallpaper-colors-34503103-1440-900.png"/>
          <p:cNvPicPr/>
          <p:nvPr/>
        </p:nvPicPr>
        <p:blipFill>
          <a:blip r:embed="rId3" cstate="print">
            <a:extLst>
              <a:ext uri="{28A0092B-C50C-407E-A947-70E740481C1C}">
                <a14:useLocalDpi xmlns:a14="http://schemas.microsoft.com/office/drawing/2010/main"/>
              </a:ext>
            </a:extLst>
          </a:blip>
          <a:srcRect/>
          <a:stretch>
            <a:fillRect/>
          </a:stretch>
        </p:blipFill>
        <p:spPr bwMode="auto">
          <a:xfrm>
            <a:off x="-4353" y="1496824"/>
            <a:ext cx="9148353" cy="2570448"/>
          </a:xfrm>
          <a:prstGeom prst="rect">
            <a:avLst/>
          </a:prstGeom>
          <a:ln>
            <a:noFill/>
          </a:ln>
          <a:effectLst>
            <a:outerShdw blurRad="292100" dist="139700" dir="2700000" algn="tl" rotWithShape="0">
              <a:srgbClr val="333333">
                <a:alpha val="65000"/>
              </a:srgbClr>
            </a:outerShdw>
          </a:effectLst>
        </p:spPr>
      </p:pic>
      <p:sp>
        <p:nvSpPr>
          <p:cNvPr id="81929" name="Rectangle 9"/>
          <p:cNvSpPr>
            <a:spLocks noChangeArrowheads="1"/>
          </p:cNvSpPr>
          <p:nvPr/>
        </p:nvSpPr>
        <p:spPr bwMode="auto">
          <a:xfrm>
            <a:off x="8113714" y="0"/>
            <a:ext cx="73025"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81927" name="Rectangle 7"/>
          <p:cNvSpPr>
            <a:spLocks noChangeArrowheads="1"/>
          </p:cNvSpPr>
          <p:nvPr/>
        </p:nvSpPr>
        <p:spPr bwMode="auto">
          <a:xfrm>
            <a:off x="539751" y="0"/>
            <a:ext cx="144463"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81928" name="Rectangle 8"/>
          <p:cNvSpPr>
            <a:spLocks noChangeArrowheads="1"/>
          </p:cNvSpPr>
          <p:nvPr/>
        </p:nvSpPr>
        <p:spPr bwMode="auto">
          <a:xfrm>
            <a:off x="611560" y="0"/>
            <a:ext cx="127000"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13" name="Oval 12"/>
          <p:cNvSpPr/>
          <p:nvPr/>
        </p:nvSpPr>
        <p:spPr>
          <a:xfrm>
            <a:off x="781685" y="1871696"/>
            <a:ext cx="1906097" cy="1820704"/>
          </a:xfrm>
          <a:prstGeom prst="ellipse">
            <a:avLst/>
          </a:prstGeom>
          <a:ln>
            <a:no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91440" bIns="0" numCol="1" spcCol="0" rtlCol="0" fromWordArt="0" anchor="ctr" anchorCtr="0" forceAA="0" compatLnSpc="1">
            <a:prstTxWarp prst="textNoShape">
              <a:avLst/>
            </a:prstTxWarp>
            <a:noAutofit/>
          </a:bodyPr>
          <a:lstStyle/>
          <a:p>
            <a:pPr algn="l" fontAlgn="base">
              <a:spcAft>
                <a:spcPts val="0"/>
              </a:spcAft>
            </a:pPr>
            <a:endParaRPr lang="es-CO" sz="900" dirty="0">
              <a:effectLst/>
              <a:latin typeface="Times New Roman"/>
              <a:ea typeface="Times New Roman"/>
              <a:cs typeface="Times New Roman"/>
            </a:endParaRPr>
          </a:p>
        </p:txBody>
      </p:sp>
      <p:sp>
        <p:nvSpPr>
          <p:cNvPr id="2" name="AutoShape 4" descr="Image result for openshif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pic>
        <p:nvPicPr>
          <p:cNvPr id="1026" name="Picture 2"/>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16" y="2352675"/>
            <a:ext cx="1108234"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05958" y="2098759"/>
            <a:ext cx="657552" cy="253916"/>
          </a:xfrm>
          <a:prstGeom prst="rect">
            <a:avLst/>
          </a:prstGeom>
          <a:noFill/>
        </p:spPr>
        <p:txBody>
          <a:bodyPr wrap="none" rtlCol="0">
            <a:spAutoFit/>
          </a:bodyPr>
          <a:lstStyle/>
          <a:p>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APIC 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800"/>
                                  </p:stCondLst>
                                  <p:childTnLst>
                                    <p:set>
                                      <p:cBhvr>
                                        <p:cTn id="6" dur="1" fill="hold">
                                          <p:stCondLst>
                                            <p:cond delay="0"/>
                                          </p:stCondLst>
                                        </p:cTn>
                                        <p:tgtEl>
                                          <p:spTgt spid="81927"/>
                                        </p:tgtEl>
                                        <p:attrNameLst>
                                          <p:attrName>style.visibility</p:attrName>
                                        </p:attrNameLst>
                                      </p:cBhvr>
                                      <p:to>
                                        <p:strVal val="visible"/>
                                      </p:to>
                                    </p:set>
                                    <p:animEffect transition="in" filter="fade">
                                      <p:cBhvr>
                                        <p:cTn id="7" dur="1000"/>
                                        <p:tgtEl>
                                          <p:spTgt spid="81927"/>
                                        </p:tgtEl>
                                      </p:cBhvr>
                                    </p:animEffect>
                                  </p:childTnLst>
                                </p:cTn>
                              </p:par>
                              <p:par>
                                <p:cTn id="8" presetID="63" presetClass="path" presetSubtype="0" accel="50000" decel="50000" fill="hold" grpId="1" nodeType="withEffect">
                                  <p:stCondLst>
                                    <p:cond delay="3500"/>
                                  </p:stCondLst>
                                  <p:childTnLst>
                                    <p:animMotion origin="layout" path="M 0.01788 0 L 0.92361 0 " pathEditMode="relative" rAng="0" ptsTypes="AA">
                                      <p:cBhvr>
                                        <p:cTn id="9" dur="1000" fill="hold"/>
                                        <p:tgtEl>
                                          <p:spTgt spid="81927"/>
                                        </p:tgtEl>
                                        <p:attrNameLst>
                                          <p:attrName>ppt_x</p:attrName>
                                          <p:attrName>ppt_y</p:attrName>
                                        </p:attrNameLst>
                                      </p:cBhvr>
                                      <p:rCtr x="453" y="0"/>
                                    </p:animMotion>
                                  </p:childTnLst>
                                </p:cTn>
                              </p:par>
                              <p:par>
                                <p:cTn id="10" presetID="10" presetClass="exit" presetSubtype="0" fill="hold" grpId="2" nodeType="withEffect">
                                  <p:stCondLst>
                                    <p:cond delay="4100"/>
                                  </p:stCondLst>
                                  <p:childTnLst>
                                    <p:animEffect transition="out" filter="fade">
                                      <p:cBhvr>
                                        <p:cTn id="11" dur="1000"/>
                                        <p:tgtEl>
                                          <p:spTgt spid="81927"/>
                                        </p:tgtEl>
                                      </p:cBhvr>
                                    </p:animEffect>
                                    <p:set>
                                      <p:cBhvr>
                                        <p:cTn id="12" dur="1" fill="hold">
                                          <p:stCondLst>
                                            <p:cond delay="999"/>
                                          </p:stCondLst>
                                        </p:cTn>
                                        <p:tgtEl>
                                          <p:spTgt spid="81927"/>
                                        </p:tgtEl>
                                        <p:attrNameLst>
                                          <p:attrName>style.visibility</p:attrName>
                                        </p:attrNameLst>
                                      </p:cBhvr>
                                      <p:to>
                                        <p:strVal val="hidden"/>
                                      </p:to>
                                    </p:set>
                                  </p:childTnLst>
                                </p:cTn>
                              </p:par>
                              <p:par>
                                <p:cTn id="13" presetID="10" presetClass="entr" presetSubtype="0" fill="hold" grpId="0" nodeType="withEffect">
                                  <p:stCondLst>
                                    <p:cond delay="4100"/>
                                  </p:stCondLst>
                                  <p:childTnLst>
                                    <p:set>
                                      <p:cBhvr>
                                        <p:cTn id="14" dur="1" fill="hold">
                                          <p:stCondLst>
                                            <p:cond delay="0"/>
                                          </p:stCondLst>
                                        </p:cTn>
                                        <p:tgtEl>
                                          <p:spTgt spid="81928"/>
                                        </p:tgtEl>
                                        <p:attrNameLst>
                                          <p:attrName>style.visibility</p:attrName>
                                        </p:attrNameLst>
                                      </p:cBhvr>
                                      <p:to>
                                        <p:strVal val="visible"/>
                                      </p:to>
                                    </p:set>
                                    <p:animEffect transition="in" filter="fade">
                                      <p:cBhvr>
                                        <p:cTn id="15" dur="500"/>
                                        <p:tgtEl>
                                          <p:spTgt spid="81928"/>
                                        </p:tgtEl>
                                      </p:cBhvr>
                                    </p:animEffect>
                                  </p:childTnLst>
                                </p:cTn>
                              </p:par>
                              <p:par>
                                <p:cTn id="16" presetID="63" presetClass="path" presetSubtype="0" accel="50000" decel="50000" fill="hold" grpId="1" nodeType="withEffect">
                                  <p:stCondLst>
                                    <p:cond delay="4400"/>
                                  </p:stCondLst>
                                  <p:childTnLst>
                                    <p:animMotion origin="layout" path="M 1.11111E-6 0 L 0.40955 0 " pathEditMode="relative" rAng="0" ptsTypes="AA">
                                      <p:cBhvr>
                                        <p:cTn id="17" dur="1000" fill="hold"/>
                                        <p:tgtEl>
                                          <p:spTgt spid="81928"/>
                                        </p:tgtEl>
                                        <p:attrNameLst>
                                          <p:attrName>ppt_x</p:attrName>
                                          <p:attrName>ppt_y</p:attrName>
                                        </p:attrNameLst>
                                      </p:cBhvr>
                                      <p:rCtr x="205" y="0"/>
                                    </p:animMotion>
                                  </p:childTnLst>
                                </p:cTn>
                              </p:par>
                              <p:par>
                                <p:cTn id="18" presetID="10" presetClass="exit" presetSubtype="0" fill="hold" grpId="2" nodeType="withEffect">
                                  <p:stCondLst>
                                    <p:cond delay="5100"/>
                                  </p:stCondLst>
                                  <p:childTnLst>
                                    <p:animEffect transition="out" filter="fade">
                                      <p:cBhvr>
                                        <p:cTn id="19" dur="500"/>
                                        <p:tgtEl>
                                          <p:spTgt spid="81928"/>
                                        </p:tgtEl>
                                      </p:cBhvr>
                                    </p:animEffect>
                                    <p:set>
                                      <p:cBhvr>
                                        <p:cTn id="20" dur="1" fill="hold">
                                          <p:stCondLst>
                                            <p:cond delay="499"/>
                                          </p:stCondLst>
                                        </p:cTn>
                                        <p:tgtEl>
                                          <p:spTgt spid="81928"/>
                                        </p:tgtEl>
                                        <p:attrNameLst>
                                          <p:attrName>style.visibility</p:attrName>
                                        </p:attrNameLst>
                                      </p:cBhvr>
                                      <p:to>
                                        <p:strVal val="hidden"/>
                                      </p:to>
                                    </p:set>
                                  </p:childTnLst>
                                </p:cTn>
                              </p:par>
                              <p:par>
                                <p:cTn id="21" presetID="10" presetClass="entr" presetSubtype="0" fill="hold" grpId="0" nodeType="withEffect">
                                  <p:stCondLst>
                                    <p:cond delay="4900"/>
                                  </p:stCondLst>
                                  <p:childTnLst>
                                    <p:set>
                                      <p:cBhvr>
                                        <p:cTn id="22" dur="1" fill="hold">
                                          <p:stCondLst>
                                            <p:cond delay="0"/>
                                          </p:stCondLst>
                                        </p:cTn>
                                        <p:tgtEl>
                                          <p:spTgt spid="81929"/>
                                        </p:tgtEl>
                                        <p:attrNameLst>
                                          <p:attrName>style.visibility</p:attrName>
                                        </p:attrNameLst>
                                      </p:cBhvr>
                                      <p:to>
                                        <p:strVal val="visible"/>
                                      </p:to>
                                    </p:set>
                                    <p:animEffect transition="in" filter="fade">
                                      <p:cBhvr>
                                        <p:cTn id="23" dur="500"/>
                                        <p:tgtEl>
                                          <p:spTgt spid="81929"/>
                                        </p:tgtEl>
                                      </p:cBhvr>
                                    </p:animEffect>
                                  </p:childTnLst>
                                </p:cTn>
                              </p:par>
                              <p:par>
                                <p:cTn id="24" presetID="35" presetClass="path" presetSubtype="0" accel="50000" decel="50000" fill="hold" grpId="1" nodeType="withEffect">
                                  <p:stCondLst>
                                    <p:cond delay="5300"/>
                                  </p:stCondLst>
                                  <p:childTnLst>
                                    <p:animMotion origin="layout" path="M 5.55556E-7 -1.54843E-6 L -0.55122 -1.54843E-6 " pathEditMode="relative" rAng="0" ptsTypes="AA">
                                      <p:cBhvr>
                                        <p:cTn id="25" dur="1000" fill="hold"/>
                                        <p:tgtEl>
                                          <p:spTgt spid="81929"/>
                                        </p:tgtEl>
                                        <p:attrNameLst>
                                          <p:attrName>ppt_x</p:attrName>
                                          <p:attrName>ppt_y</p:attrName>
                                        </p:attrNameLst>
                                      </p:cBhvr>
                                      <p:rCtr x="-27569" y="0"/>
                                    </p:animMotion>
                                  </p:childTnLst>
                                </p:cTn>
                              </p:par>
                              <p:par>
                                <p:cTn id="26" presetID="10" presetClass="exit" presetSubtype="0" fill="hold" grpId="2" nodeType="withEffect">
                                  <p:stCondLst>
                                    <p:cond delay="5900"/>
                                  </p:stCondLst>
                                  <p:childTnLst>
                                    <p:animEffect transition="out" filter="fade">
                                      <p:cBhvr>
                                        <p:cTn id="27" dur="500"/>
                                        <p:tgtEl>
                                          <p:spTgt spid="81929"/>
                                        </p:tgtEl>
                                      </p:cBhvr>
                                    </p:animEffect>
                                    <p:set>
                                      <p:cBhvr>
                                        <p:cTn id="28" dur="1" fill="hold">
                                          <p:stCondLst>
                                            <p:cond delay="499"/>
                                          </p:stCondLst>
                                        </p:cTn>
                                        <p:tgtEl>
                                          <p:spTgt spid="819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9" grpId="0" animBg="1"/>
      <p:bldP spid="81929" grpId="1" animBg="1"/>
      <p:bldP spid="81929" grpId="2" animBg="1"/>
      <p:bldP spid="81927" grpId="0" animBg="1"/>
      <p:bldP spid="81927" grpId="1" animBg="1"/>
      <p:bldP spid="81927" grpId="2" animBg="1"/>
      <p:bldP spid="81928" grpId="0" animBg="1"/>
      <p:bldP spid="81928" grpId="1" animBg="1"/>
      <p:bldP spid="81928"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0387" y="1376362"/>
            <a:ext cx="2981325"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1058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OAuth</a:t>
            </a:r>
            <a:r>
              <a:rPr lang="es-CO" dirty="0"/>
              <a:t> 2.0</a:t>
            </a:r>
          </a:p>
        </p:txBody>
      </p:sp>
      <p:graphicFrame>
        <p:nvGraphicFramePr>
          <p:cNvPr id="4" name="Table 3"/>
          <p:cNvGraphicFramePr>
            <a:graphicFrameLocks noGrp="1"/>
          </p:cNvGraphicFramePr>
          <p:nvPr>
            <p:extLst>
              <p:ext uri="{D42A27DB-BD31-4B8C-83A1-F6EECF244321}">
                <p14:modId xmlns:p14="http://schemas.microsoft.com/office/powerpoint/2010/main" val="18792311"/>
              </p:ext>
            </p:extLst>
          </p:nvPr>
        </p:nvGraphicFramePr>
        <p:xfrm>
          <a:off x="272257" y="518793"/>
          <a:ext cx="8601074" cy="4591189"/>
        </p:xfrm>
        <a:graphic>
          <a:graphicData uri="http://schemas.openxmlformats.org/drawingml/2006/table">
            <a:tbl>
              <a:tblPr firstRow="1" firstCol="1" bandRow="1"/>
              <a:tblGrid>
                <a:gridCol w="775232">
                  <a:extLst>
                    <a:ext uri="{9D8B030D-6E8A-4147-A177-3AD203B41FA5}">
                      <a16:colId xmlns:a16="http://schemas.microsoft.com/office/drawing/2014/main" val="20000"/>
                    </a:ext>
                  </a:extLst>
                </a:gridCol>
                <a:gridCol w="724160">
                  <a:extLst>
                    <a:ext uri="{9D8B030D-6E8A-4147-A177-3AD203B41FA5}">
                      <a16:colId xmlns:a16="http://schemas.microsoft.com/office/drawing/2014/main" val="20001"/>
                    </a:ext>
                  </a:extLst>
                </a:gridCol>
                <a:gridCol w="1014413">
                  <a:extLst>
                    <a:ext uri="{9D8B030D-6E8A-4147-A177-3AD203B41FA5}">
                      <a16:colId xmlns:a16="http://schemas.microsoft.com/office/drawing/2014/main" val="20002"/>
                    </a:ext>
                  </a:extLst>
                </a:gridCol>
                <a:gridCol w="907256">
                  <a:extLst>
                    <a:ext uri="{9D8B030D-6E8A-4147-A177-3AD203B41FA5}">
                      <a16:colId xmlns:a16="http://schemas.microsoft.com/office/drawing/2014/main" val="20003"/>
                    </a:ext>
                  </a:extLst>
                </a:gridCol>
                <a:gridCol w="1121569">
                  <a:extLst>
                    <a:ext uri="{9D8B030D-6E8A-4147-A177-3AD203B41FA5}">
                      <a16:colId xmlns:a16="http://schemas.microsoft.com/office/drawing/2014/main" val="20004"/>
                    </a:ext>
                  </a:extLst>
                </a:gridCol>
                <a:gridCol w="1100137">
                  <a:extLst>
                    <a:ext uri="{9D8B030D-6E8A-4147-A177-3AD203B41FA5}">
                      <a16:colId xmlns:a16="http://schemas.microsoft.com/office/drawing/2014/main" val="20005"/>
                    </a:ext>
                  </a:extLst>
                </a:gridCol>
                <a:gridCol w="1035844">
                  <a:extLst>
                    <a:ext uri="{9D8B030D-6E8A-4147-A177-3AD203B41FA5}">
                      <a16:colId xmlns:a16="http://schemas.microsoft.com/office/drawing/2014/main" val="20006"/>
                    </a:ext>
                  </a:extLst>
                </a:gridCol>
                <a:gridCol w="1922463">
                  <a:extLst>
                    <a:ext uri="{9D8B030D-6E8A-4147-A177-3AD203B41FA5}">
                      <a16:colId xmlns:a16="http://schemas.microsoft.com/office/drawing/2014/main" val="20007"/>
                    </a:ext>
                  </a:extLst>
                </a:gridCol>
              </a:tblGrid>
              <a:tr h="97794">
                <a:tc gridSpan="8">
                  <a:txBody>
                    <a:bodyPr/>
                    <a:lstStyle/>
                    <a:p>
                      <a:pPr algn="ctr">
                        <a:spcAft>
                          <a:spcPts val="0"/>
                        </a:spcAft>
                      </a:pPr>
                      <a:r>
                        <a:rPr lang="es-ES" sz="900" b="1" dirty="0">
                          <a:effectLst/>
                          <a:latin typeface="Calibri"/>
                          <a:ea typeface="Calibri"/>
                          <a:cs typeface="Times New Roman"/>
                        </a:rPr>
                        <a:t>Flujos de seguridad </a:t>
                      </a:r>
                      <a:r>
                        <a:rPr lang="es-ES" sz="900" b="1" dirty="0" err="1">
                          <a:effectLst/>
                          <a:latin typeface="Calibri"/>
                          <a:ea typeface="Calibri"/>
                          <a:cs typeface="Times New Roman"/>
                        </a:rPr>
                        <a:t>OAuth</a:t>
                      </a:r>
                      <a:r>
                        <a:rPr lang="es-ES" sz="900" b="1" dirty="0">
                          <a:effectLst/>
                          <a:latin typeface="Calibri"/>
                          <a:ea typeface="Calibri"/>
                          <a:cs typeface="Times New Roman"/>
                        </a:rPr>
                        <a:t> 2.0 - API Connect</a:t>
                      </a: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172437">
                <a:tc>
                  <a:txBody>
                    <a:bodyPr/>
                    <a:lstStyle/>
                    <a:p>
                      <a:pPr algn="ctr">
                        <a:spcAft>
                          <a:spcPts val="0"/>
                        </a:spcAft>
                      </a:pPr>
                      <a:r>
                        <a:rPr lang="es-ES" sz="900" b="1">
                          <a:effectLst/>
                          <a:latin typeface="Calibri"/>
                          <a:ea typeface="Calibri"/>
                          <a:cs typeface="Times New Roman"/>
                        </a:rPr>
                        <a:t>Tipo</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Flujo</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Grant_type</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Parámetros en formData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Parámetros en QueryString</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Parámetros en Header</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a:effectLst/>
                          <a:latin typeface="Calibri"/>
                          <a:ea typeface="Calibri"/>
                          <a:cs typeface="Times New Roman"/>
                        </a:rPr>
                        <a:t>End Point</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ctr">
                        <a:spcAft>
                          <a:spcPts val="0"/>
                        </a:spcAft>
                      </a:pPr>
                      <a:r>
                        <a:rPr lang="es-ES" sz="900" b="1" dirty="0">
                          <a:effectLst/>
                          <a:latin typeface="Calibri"/>
                          <a:ea typeface="Calibri"/>
                          <a:cs typeface="Times New Roman"/>
                        </a:rPr>
                        <a:t>Observaciones</a:t>
                      </a: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extLst>
                  <a:ext uri="{0D108BD9-81ED-4DB2-BD59-A6C34878D82A}">
                    <a16:rowId xmlns:a16="http://schemas.microsoft.com/office/drawing/2014/main" val="10001"/>
                  </a:ext>
                </a:extLst>
              </a:tr>
              <a:tr h="689749">
                <a:tc>
                  <a:txBody>
                    <a:bodyPr/>
                    <a:lstStyle/>
                    <a:p>
                      <a:pPr algn="l">
                        <a:spcAft>
                          <a:spcPts val="0"/>
                        </a:spcAft>
                      </a:pPr>
                      <a:r>
                        <a:rPr lang="es-ES" sz="900" b="1">
                          <a:effectLst/>
                          <a:latin typeface="Calibri"/>
                          <a:ea typeface="Calibri"/>
                          <a:cs typeface="Times New Roman"/>
                        </a:rPr>
                        <a:t>Confidential</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a:spcAft>
                          <a:spcPts val="0"/>
                        </a:spcAft>
                      </a:pPr>
                      <a:r>
                        <a:rPr lang="es-ES" sz="900">
                          <a:effectLst/>
                          <a:latin typeface="Calibri"/>
                          <a:ea typeface="Calibri"/>
                          <a:cs typeface="Times New Roman"/>
                        </a:rPr>
                        <a:t>Application</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l">
                        <a:spcAft>
                          <a:spcPts val="0"/>
                        </a:spcAft>
                      </a:pPr>
                      <a:r>
                        <a:rPr lang="es-ES" sz="900">
                          <a:effectLst/>
                          <a:latin typeface="Calibri"/>
                          <a:ea typeface="Calibri"/>
                          <a:cs typeface="Times New Roman"/>
                        </a:rPr>
                        <a:t>client_credentials</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171450" lvl="0" indent="-171450" algn="l">
                        <a:buFont typeface="Wingdings" panose="05000000000000000000" pitchFamily="2" charset="2"/>
                        <a:buChar char="§"/>
                      </a:pPr>
                      <a:r>
                        <a:rPr lang="es-ES" sz="900" u="sng" dirty="0" err="1">
                          <a:solidFill>
                            <a:srgbClr val="0000FF"/>
                          </a:solidFill>
                          <a:effectLst/>
                          <a:latin typeface="Calibri"/>
                          <a:ea typeface="Calibri"/>
                          <a:cs typeface="Times New Roman"/>
                        </a:rPr>
                        <a:t>scope</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grant_type</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171450" indent="-171450" algn="l">
                        <a:spcAft>
                          <a:spcPts val="0"/>
                        </a:spcAft>
                        <a:buFont typeface="Arial" panose="020B0604020202020204" pitchFamily="34" charset="0"/>
                        <a:buChar char="•"/>
                      </a:pP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171450" lvl="0" indent="-171450" algn="l">
                        <a:buFont typeface="Arial" panose="020B0604020202020204" pitchFamily="34" charset="0"/>
                        <a:buChar char="•"/>
                      </a:pPr>
                      <a:r>
                        <a:rPr lang="es-ES" sz="900" dirty="0" err="1">
                          <a:effectLst/>
                          <a:latin typeface="Calibri"/>
                          <a:ea typeface="Calibri"/>
                          <a:cs typeface="Times New Roman"/>
                        </a:rPr>
                        <a:t>client_id</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client_secret</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s-ES" sz="900">
                          <a:effectLst/>
                          <a:latin typeface="Calibri"/>
                          <a:ea typeface="Calibri"/>
                          <a:cs typeface="Times New Roman"/>
                        </a:rPr>
                        <a:t>(POST) </a:t>
                      </a:r>
                      <a:r>
                        <a:rPr lang="es-ES" sz="900" u="sng">
                          <a:solidFill>
                            <a:srgbClr val="0000FF"/>
                          </a:solidFill>
                          <a:effectLst/>
                          <a:latin typeface="Calibri"/>
                          <a:ea typeface="Calibri"/>
                          <a:cs typeface="Times New Roman"/>
                          <a:hlinkClick r:id="rId2" action="ppaction://hlinkfile"/>
                        </a:rPr>
                        <a:t>Token_Endpoint_Url</a:t>
                      </a:r>
                      <a:r>
                        <a:rPr lang="es-ES" sz="900">
                          <a:effectLst/>
                          <a:latin typeface="Calibri"/>
                          <a:ea typeface="Calibri"/>
                          <a:cs typeface="Times New Roman"/>
                        </a:rPr>
                        <a:t>.</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s-ES" sz="800" dirty="0">
                          <a:effectLst/>
                          <a:latin typeface="Calibri"/>
                          <a:ea typeface="Calibri"/>
                          <a:cs typeface="Times New Roman"/>
                        </a:rPr>
                        <a:t>Se realiza la solicitud enviando en la cabecera ‘</a:t>
                      </a:r>
                      <a:r>
                        <a:rPr lang="es-ES" sz="800" dirty="0" err="1">
                          <a:effectLst/>
                          <a:latin typeface="Calibri"/>
                          <a:ea typeface="Calibri"/>
                          <a:cs typeface="Times New Roman"/>
                        </a:rPr>
                        <a:t>Authorization</a:t>
                      </a:r>
                      <a:r>
                        <a:rPr lang="es-ES" sz="800" dirty="0">
                          <a:effectLst/>
                          <a:latin typeface="Calibri"/>
                          <a:ea typeface="Calibri"/>
                          <a:cs typeface="Times New Roman"/>
                        </a:rPr>
                        <a:t>’ como autenticación tipo ‘Basic’ los datos de </a:t>
                      </a:r>
                      <a:r>
                        <a:rPr lang="es-ES" sz="800" dirty="0" err="1">
                          <a:effectLst/>
                          <a:latin typeface="Calibri"/>
                          <a:ea typeface="Calibri"/>
                          <a:cs typeface="Times New Roman"/>
                        </a:rPr>
                        <a:t>client_id</a:t>
                      </a:r>
                      <a:r>
                        <a:rPr lang="es-ES" sz="800" dirty="0">
                          <a:effectLst/>
                          <a:latin typeface="Calibri"/>
                          <a:ea typeface="Calibri"/>
                          <a:cs typeface="Times New Roman"/>
                        </a:rPr>
                        <a:t> y </a:t>
                      </a:r>
                      <a:r>
                        <a:rPr lang="es-ES" sz="800" dirty="0" err="1">
                          <a:effectLst/>
                          <a:latin typeface="Calibri"/>
                          <a:ea typeface="Calibri"/>
                          <a:cs typeface="Times New Roman"/>
                        </a:rPr>
                        <a:t>client_secret</a:t>
                      </a:r>
                      <a:r>
                        <a:rPr lang="es-ES" sz="800" dirty="0">
                          <a:effectLst/>
                          <a:latin typeface="Calibri"/>
                          <a:ea typeface="Calibri"/>
                          <a:cs typeface="Times New Roman"/>
                        </a:rPr>
                        <a:t>. Se envían en </a:t>
                      </a:r>
                      <a:r>
                        <a:rPr lang="es-ES" sz="800" dirty="0" err="1">
                          <a:effectLst/>
                          <a:latin typeface="Calibri"/>
                          <a:ea typeface="Calibri"/>
                          <a:cs typeface="Times New Roman"/>
                        </a:rPr>
                        <a:t>formData</a:t>
                      </a:r>
                      <a:r>
                        <a:rPr lang="es-ES" sz="800" dirty="0">
                          <a:effectLst/>
                          <a:latin typeface="Calibri"/>
                          <a:ea typeface="Calibri"/>
                          <a:cs typeface="Times New Roman"/>
                        </a:rPr>
                        <a:t> los demás campos.</a:t>
                      </a:r>
                      <a:endParaRPr lang="es-CO" sz="9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2"/>
                  </a:ext>
                </a:extLst>
              </a:tr>
              <a:tr h="302738">
                <a:tc rowSpan="3">
                  <a:txBody>
                    <a:bodyPr/>
                    <a:lstStyle/>
                    <a:p>
                      <a:pPr marL="71755" marR="71755" algn="ctr">
                        <a:spcAft>
                          <a:spcPts val="0"/>
                        </a:spcAft>
                      </a:pPr>
                      <a:r>
                        <a:rPr lang="es-ES" sz="900" b="1">
                          <a:effectLst/>
                          <a:latin typeface="Calibri"/>
                          <a:ea typeface="Calibri"/>
                          <a:cs typeface="Times New Roman"/>
                        </a:rPr>
                        <a:t>Confidential and Public</a:t>
                      </a:r>
                      <a:endParaRPr lang="es-CO" sz="1000">
                        <a:effectLst/>
                        <a:latin typeface="Trebuchet MS"/>
                        <a:ea typeface="Times New Roman"/>
                        <a:cs typeface="Times New Roman"/>
                      </a:endParaRPr>
                    </a:p>
                  </a:txBody>
                  <a:tcPr marL="43109" marR="43109" marT="0" marB="0" vert="vert27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l">
                        <a:spcAft>
                          <a:spcPts val="0"/>
                        </a:spcAft>
                      </a:pPr>
                      <a:r>
                        <a:rPr lang="es-ES" sz="900">
                          <a:effectLst/>
                          <a:latin typeface="Calibri"/>
                          <a:ea typeface="Calibri"/>
                          <a:cs typeface="Times New Roman"/>
                        </a:rPr>
                        <a:t>Password</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l">
                        <a:spcAft>
                          <a:spcPts val="0"/>
                        </a:spcAft>
                      </a:pPr>
                      <a:r>
                        <a:rPr lang="es-ES" sz="900">
                          <a:effectLst/>
                          <a:latin typeface="Calibri"/>
                          <a:ea typeface="Calibri"/>
                          <a:cs typeface="Times New Roman"/>
                        </a:rPr>
                        <a:t>password</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marL="171450" lvl="0" indent="-171450" algn="l">
                        <a:buFont typeface="Wingdings" panose="05000000000000000000" pitchFamily="2" charset="2"/>
                        <a:buChar char="§"/>
                      </a:pPr>
                      <a:r>
                        <a:rPr lang="es-ES" sz="900" u="sng" dirty="0" err="1">
                          <a:solidFill>
                            <a:srgbClr val="0000FF"/>
                          </a:solidFill>
                          <a:effectLst/>
                          <a:latin typeface="Calibri"/>
                          <a:ea typeface="Calibri"/>
                          <a:cs typeface="Times New Roman"/>
                        </a:rPr>
                        <a:t>client_id</a:t>
                      </a:r>
                      <a:r>
                        <a:rPr lang="es-ES" sz="900" u="sng" dirty="0">
                          <a:solidFill>
                            <a:srgbClr val="0000FF"/>
                          </a:solidFill>
                          <a:effectLst/>
                          <a:latin typeface="Calibri"/>
                          <a:ea typeface="Calibri"/>
                          <a:cs typeface="Times New Roman"/>
                        </a:rPr>
                        <a:t> (solo para </a:t>
                      </a:r>
                      <a:r>
                        <a:rPr lang="es-ES" sz="900" u="sng" dirty="0" err="1">
                          <a:solidFill>
                            <a:srgbClr val="0000FF"/>
                          </a:solidFill>
                          <a:effectLst/>
                          <a:latin typeface="Calibri"/>
                          <a:ea typeface="Calibri"/>
                          <a:cs typeface="Times New Roman"/>
                        </a:rPr>
                        <a:t>Public</a:t>
                      </a:r>
                      <a:r>
                        <a:rPr lang="es-ES" sz="900" u="sng" dirty="0">
                          <a:solidFill>
                            <a:srgbClr val="0000FF"/>
                          </a:solidFill>
                          <a:effectLst/>
                          <a:latin typeface="Calibri"/>
                          <a:ea typeface="Calibri"/>
                          <a:cs typeface="Times New Roman"/>
                        </a:rPr>
                        <a:t>).</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username</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password</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scope</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grant_type</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marL="0" indent="0" algn="l">
                        <a:spcAft>
                          <a:spcPts val="0"/>
                        </a:spcAft>
                        <a:buFont typeface="Arial" panose="020B0604020202020204" pitchFamily="34" charset="0"/>
                        <a:buNone/>
                      </a:pP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l">
                        <a:spcAft>
                          <a:spcPts val="0"/>
                        </a:spcAft>
                      </a:pPr>
                      <a:r>
                        <a:rPr lang="es-ES" sz="900" dirty="0">
                          <a:effectLst/>
                          <a:latin typeface="Calibri"/>
                          <a:ea typeface="Calibri"/>
                          <a:cs typeface="Times New Roman"/>
                        </a:rPr>
                        <a:t>Solo aplica para tipo </a:t>
                      </a:r>
                      <a:r>
                        <a:rPr lang="es-ES" sz="900" dirty="0" err="1">
                          <a:effectLst/>
                          <a:latin typeface="Calibri"/>
                          <a:ea typeface="Calibri"/>
                          <a:cs typeface="Times New Roman"/>
                        </a:rPr>
                        <a:t>confidential</a:t>
                      </a:r>
                      <a:r>
                        <a:rPr lang="es-ES" sz="900" dirty="0">
                          <a:effectLst/>
                          <a:latin typeface="Calibri"/>
                          <a:ea typeface="Calibri"/>
                          <a:cs typeface="Times New Roman"/>
                        </a:rPr>
                        <a:t>:</a:t>
                      </a:r>
                      <a:endParaRPr lang="es-CO" sz="1000" dirty="0">
                        <a:effectLst/>
                        <a:latin typeface="Trebuchet MS"/>
                        <a:ea typeface="Times New Roman"/>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client_id</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client_secret</a:t>
                      </a:r>
                      <a:r>
                        <a:rPr lang="es-ES" sz="900" b="1" dirty="0">
                          <a:solidFill>
                            <a:srgbClr val="FF0000"/>
                          </a:solidFill>
                          <a:effectLst/>
                          <a:latin typeface="Calibri"/>
                          <a:ea typeface="Calibri"/>
                          <a:cs typeface="Times New Roman"/>
                        </a:rPr>
                        <a:t>*</a:t>
                      </a:r>
                      <a:endParaRPr lang="es-CO" sz="1000" dirty="0">
                        <a:effectLst/>
                        <a:latin typeface="Calibri"/>
                        <a:ea typeface="Calibri"/>
                        <a:cs typeface="Times New Roman"/>
                      </a:endParaRPr>
                    </a:p>
                    <a:p>
                      <a:pPr algn="l">
                        <a:spcAft>
                          <a:spcPts val="0"/>
                        </a:spcAft>
                      </a:pPr>
                      <a:r>
                        <a:rPr lang="es-ES" sz="900" dirty="0">
                          <a:effectLst/>
                          <a:latin typeface="Calibri"/>
                          <a:ea typeface="Calibri"/>
                          <a:cs typeface="Times New Roman"/>
                        </a:rPr>
                        <a:t> </a:t>
                      </a: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just">
                        <a:spcAft>
                          <a:spcPts val="0"/>
                        </a:spcAft>
                      </a:pPr>
                      <a:r>
                        <a:rPr lang="es-ES" sz="900">
                          <a:effectLst/>
                          <a:latin typeface="Calibri"/>
                          <a:ea typeface="Calibri"/>
                          <a:cs typeface="Times New Roman"/>
                        </a:rPr>
                        <a:t>(POST) </a:t>
                      </a:r>
                      <a:r>
                        <a:rPr lang="es-ES" sz="900" u="sng">
                          <a:solidFill>
                            <a:srgbClr val="0000FF"/>
                          </a:solidFill>
                          <a:effectLst/>
                          <a:latin typeface="Calibri"/>
                          <a:ea typeface="Calibri"/>
                          <a:cs typeface="Times New Roman"/>
                          <a:hlinkClick r:id="rId2" action="ppaction://hlinkfile"/>
                        </a:rPr>
                        <a:t>Token_Endpoint_Url</a:t>
                      </a:r>
                      <a:r>
                        <a:rPr lang="es-ES" sz="900">
                          <a:effectLst/>
                          <a:latin typeface="Calibri"/>
                          <a:ea typeface="Calibri"/>
                          <a:cs typeface="Times New Roman"/>
                        </a:rPr>
                        <a:t>.</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just">
                        <a:spcAft>
                          <a:spcPts val="0"/>
                        </a:spcAft>
                      </a:pPr>
                      <a:r>
                        <a:rPr lang="es-ES" sz="800" dirty="0">
                          <a:effectLst/>
                          <a:latin typeface="Calibri"/>
                          <a:ea typeface="Calibri"/>
                          <a:cs typeface="Times New Roman"/>
                        </a:rPr>
                        <a:t>Se realiza la solicitud para obtener el </a:t>
                      </a:r>
                      <a:r>
                        <a:rPr lang="es-ES" sz="800" dirty="0" err="1">
                          <a:effectLst/>
                          <a:latin typeface="Calibri"/>
                          <a:ea typeface="Calibri"/>
                          <a:cs typeface="Times New Roman"/>
                        </a:rPr>
                        <a:t>token</a:t>
                      </a:r>
                      <a:r>
                        <a:rPr lang="es-ES" sz="800" dirty="0">
                          <a:effectLst/>
                          <a:latin typeface="Calibri"/>
                          <a:ea typeface="Calibri"/>
                          <a:cs typeface="Times New Roman"/>
                        </a:rPr>
                        <a:t> de acceso, se envían los datos de acuerdo al flujo.</a:t>
                      </a:r>
                      <a:endParaRPr lang="es-CO" sz="9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751366">
                <a:tc vMerge="1">
                  <a:txBody>
                    <a:bodyPr/>
                    <a:lstStyle/>
                    <a:p>
                      <a:endParaRPr lang="es-CO"/>
                    </a:p>
                  </a:txBody>
                  <a:tcPr/>
                </a:tc>
                <a:tc>
                  <a:txBody>
                    <a:bodyPr/>
                    <a:lstStyle/>
                    <a:p>
                      <a:pPr algn="l">
                        <a:spcAft>
                          <a:spcPts val="0"/>
                        </a:spcAft>
                      </a:pPr>
                      <a:r>
                        <a:rPr lang="es-ES" sz="900">
                          <a:effectLst/>
                          <a:latin typeface="Calibri"/>
                          <a:ea typeface="Calibri"/>
                          <a:cs typeface="Times New Roman"/>
                        </a:rPr>
                        <a:t>Access code</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l">
                        <a:spcAft>
                          <a:spcPts val="0"/>
                        </a:spcAft>
                      </a:pPr>
                      <a:r>
                        <a:rPr lang="es-ES" sz="900">
                          <a:effectLst/>
                          <a:latin typeface="Calibri"/>
                          <a:ea typeface="Calibri"/>
                          <a:cs typeface="Times New Roman"/>
                        </a:rPr>
                        <a:t>authorization_code</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171450" lvl="0" indent="-171450" algn="l">
                        <a:buFont typeface="Wingdings" panose="05000000000000000000" pitchFamily="2" charset="2"/>
                        <a:buChar char="§"/>
                      </a:pPr>
                      <a:r>
                        <a:rPr lang="es-ES" sz="900" u="sng" dirty="0" err="1">
                          <a:solidFill>
                            <a:srgbClr val="0000FF"/>
                          </a:solidFill>
                          <a:effectLst/>
                          <a:latin typeface="Calibri"/>
                          <a:ea typeface="Calibri"/>
                          <a:cs typeface="Times New Roman"/>
                        </a:rPr>
                        <a:t>client_id</a:t>
                      </a:r>
                      <a:r>
                        <a:rPr lang="es-ES" sz="900" u="sng" dirty="0">
                          <a:solidFill>
                            <a:srgbClr val="0000FF"/>
                          </a:solidFill>
                          <a:effectLst/>
                          <a:latin typeface="Calibri"/>
                          <a:ea typeface="Calibri"/>
                          <a:cs typeface="Times New Roman"/>
                        </a:rPr>
                        <a:t>(Solo para </a:t>
                      </a:r>
                      <a:r>
                        <a:rPr lang="es-ES" sz="900" u="sng" dirty="0" err="1">
                          <a:solidFill>
                            <a:srgbClr val="0000FF"/>
                          </a:solidFill>
                          <a:effectLst/>
                          <a:latin typeface="Calibri"/>
                          <a:ea typeface="Calibri"/>
                          <a:cs typeface="Times New Roman"/>
                        </a:rPr>
                        <a:t>Public</a:t>
                      </a:r>
                      <a:r>
                        <a:rPr lang="es-ES" sz="900" u="sng" dirty="0">
                          <a:solidFill>
                            <a:srgbClr val="0000FF"/>
                          </a:solidFill>
                          <a:effectLst/>
                          <a:latin typeface="Calibri"/>
                          <a:ea typeface="Calibri"/>
                          <a:cs typeface="Times New Roman"/>
                        </a:rPr>
                        <a:t>).</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code</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redirect_uri</a:t>
                      </a:r>
                      <a:endParaRPr lang="es-CO" sz="1000" dirty="0">
                        <a:effectLst/>
                        <a:latin typeface="Calibri"/>
                        <a:ea typeface="Calibri"/>
                        <a:cs typeface="Times New Roman"/>
                      </a:endParaRPr>
                    </a:p>
                    <a:p>
                      <a:pPr marL="171450" lvl="0" indent="-171450" algn="l">
                        <a:buFont typeface="Wingdings" panose="05000000000000000000" pitchFamily="2" charset="2"/>
                        <a:buChar char="§"/>
                      </a:pPr>
                      <a:r>
                        <a:rPr lang="es-ES" sz="900" dirty="0" err="1">
                          <a:effectLst/>
                          <a:latin typeface="Calibri"/>
                          <a:ea typeface="Calibri"/>
                          <a:cs typeface="Times New Roman"/>
                        </a:rPr>
                        <a:t>grant_type</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171450" lvl="0" indent="-171450" algn="l">
                        <a:buFont typeface="Arial" panose="020B0604020202020204" pitchFamily="34" charset="0"/>
                        <a:buChar char="•"/>
                      </a:pPr>
                      <a:r>
                        <a:rPr lang="es-ES" sz="900" u="sng" dirty="0" err="1">
                          <a:solidFill>
                            <a:srgbClr val="0000FF"/>
                          </a:solidFill>
                          <a:effectLst/>
                          <a:latin typeface="Calibri"/>
                          <a:ea typeface="Calibri"/>
                          <a:cs typeface="Times New Roman"/>
                        </a:rPr>
                        <a:t>response_type</a:t>
                      </a:r>
                      <a:r>
                        <a:rPr lang="es-ES" sz="900" u="sng" dirty="0">
                          <a:solidFill>
                            <a:srgbClr val="0070C0"/>
                          </a:solidFill>
                          <a:effectLst/>
                          <a:latin typeface="Calibri"/>
                          <a:ea typeface="Calibri"/>
                          <a:cs typeface="Times New Roman"/>
                        </a:rPr>
                        <a:t>*</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redirect_uri</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scope</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client_id</a:t>
                      </a:r>
                      <a:r>
                        <a:rPr lang="es-ES" sz="900" dirty="0">
                          <a:effectLst/>
                          <a:latin typeface="Calibri"/>
                          <a:ea typeface="Calibri"/>
                          <a:cs typeface="Times New Roman"/>
                        </a:rPr>
                        <a:t> </a:t>
                      </a: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l">
                        <a:spcAft>
                          <a:spcPts val="0"/>
                        </a:spcAft>
                      </a:pPr>
                      <a:r>
                        <a:rPr lang="es-ES" sz="900" dirty="0">
                          <a:effectLst/>
                          <a:latin typeface="Calibri"/>
                          <a:ea typeface="Calibri"/>
                          <a:cs typeface="Times New Roman"/>
                        </a:rPr>
                        <a:t>Solo aplica para tipo </a:t>
                      </a:r>
                      <a:r>
                        <a:rPr lang="es-ES" sz="900" dirty="0" err="1">
                          <a:effectLst/>
                          <a:latin typeface="Calibri"/>
                          <a:ea typeface="Calibri"/>
                          <a:cs typeface="Times New Roman"/>
                        </a:rPr>
                        <a:t>confidential</a:t>
                      </a:r>
                      <a:r>
                        <a:rPr lang="es-ES" sz="900" dirty="0">
                          <a:effectLst/>
                          <a:latin typeface="Calibri"/>
                          <a:ea typeface="Calibri"/>
                          <a:cs typeface="Times New Roman"/>
                        </a:rPr>
                        <a:t>:</a:t>
                      </a:r>
                      <a:endParaRPr lang="es-CO" sz="1000" dirty="0">
                        <a:effectLst/>
                        <a:latin typeface="Trebuchet MS"/>
                        <a:ea typeface="Times New Roman"/>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client_id</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client_secret</a:t>
                      </a:r>
                      <a:r>
                        <a:rPr lang="es-ES" sz="900" b="1" dirty="0">
                          <a:solidFill>
                            <a:srgbClr val="FF0000"/>
                          </a:solidFill>
                          <a:effectLst/>
                          <a:latin typeface="Calibri"/>
                          <a:ea typeface="Calibri"/>
                          <a:cs typeface="Times New Roman"/>
                        </a:rPr>
                        <a:t>*</a:t>
                      </a:r>
                      <a:endParaRPr lang="es-CO" sz="1000" dirty="0">
                        <a:effectLst/>
                        <a:latin typeface="Calibri"/>
                        <a:ea typeface="Calibri"/>
                        <a:cs typeface="Times New Roman"/>
                      </a:endParaRPr>
                    </a:p>
                    <a:p>
                      <a:pPr algn="l">
                        <a:spcAft>
                          <a:spcPts val="0"/>
                        </a:spcAft>
                      </a:pPr>
                      <a:r>
                        <a:rPr lang="es-ES" sz="900" dirty="0">
                          <a:effectLst/>
                          <a:latin typeface="Calibri"/>
                          <a:ea typeface="Calibri"/>
                          <a:cs typeface="Times New Roman"/>
                        </a:rPr>
                        <a:t> </a:t>
                      </a: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342900" lvl="0" indent="-342900" algn="l">
                        <a:buFont typeface="+mj-lt"/>
                        <a:buAutoNum type="arabicPeriod"/>
                      </a:pPr>
                      <a:r>
                        <a:rPr lang="en-US" sz="900">
                          <a:effectLst/>
                          <a:latin typeface="Calibri"/>
                          <a:ea typeface="Calibri"/>
                          <a:cs typeface="Times New Roman"/>
                        </a:rPr>
                        <a:t>(GET) </a:t>
                      </a:r>
                      <a:r>
                        <a:rPr lang="en-US" sz="900" u="sng">
                          <a:solidFill>
                            <a:srgbClr val="0000FF"/>
                          </a:solidFill>
                          <a:effectLst/>
                          <a:latin typeface="Calibri"/>
                          <a:ea typeface="Calibri"/>
                          <a:cs typeface="Times New Roman"/>
                          <a:hlinkClick r:id="rId3" action="ppaction://hlinkfile"/>
                        </a:rPr>
                        <a:t>Authorization_Endpoint_Url</a:t>
                      </a:r>
                      <a:r>
                        <a:rPr lang="en-US" sz="900">
                          <a:effectLst/>
                          <a:latin typeface="Calibri"/>
                          <a:ea typeface="Calibri"/>
                          <a:cs typeface="Times New Roman"/>
                        </a:rPr>
                        <a:t>.</a:t>
                      </a:r>
                      <a:endParaRPr lang="es-CO" sz="1000">
                        <a:effectLst/>
                        <a:latin typeface="Calibri"/>
                        <a:ea typeface="Calibri"/>
                        <a:cs typeface="Times New Roman"/>
                      </a:endParaRPr>
                    </a:p>
                    <a:p>
                      <a:pPr marL="342900" lvl="0" indent="-342900" algn="just">
                        <a:buFont typeface="+mj-lt"/>
                        <a:buAutoNum type="arabicPeriod"/>
                      </a:pPr>
                      <a:r>
                        <a:rPr lang="en-US" sz="900">
                          <a:effectLst/>
                          <a:latin typeface="Calibri"/>
                          <a:ea typeface="Calibri"/>
                          <a:cs typeface="Times New Roman"/>
                        </a:rPr>
                        <a:t>(POST) </a:t>
                      </a:r>
                      <a:r>
                        <a:rPr lang="en-US" sz="900" u="sng">
                          <a:solidFill>
                            <a:srgbClr val="0000FF"/>
                          </a:solidFill>
                          <a:effectLst/>
                          <a:latin typeface="Calibri"/>
                          <a:ea typeface="Calibri"/>
                          <a:cs typeface="Times New Roman"/>
                          <a:hlinkClick r:id="rId2" action="ppaction://hlinkfile"/>
                        </a:rPr>
                        <a:t>Token_Endpoint_Url</a:t>
                      </a:r>
                      <a:r>
                        <a:rPr lang="en-US" sz="900">
                          <a:effectLst/>
                          <a:latin typeface="Calibri"/>
                          <a:ea typeface="Calibri"/>
                          <a:cs typeface="Times New Roman"/>
                        </a:rPr>
                        <a:t>.</a:t>
                      </a:r>
                      <a:endParaRPr lang="es-CO" sz="100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just">
                        <a:spcAft>
                          <a:spcPts val="0"/>
                        </a:spcAft>
                      </a:pPr>
                      <a:r>
                        <a:rPr lang="es-ES" sz="800" dirty="0">
                          <a:effectLst/>
                          <a:latin typeface="Calibri"/>
                          <a:ea typeface="Calibri"/>
                          <a:cs typeface="Times New Roman"/>
                        </a:rPr>
                        <a:t>Código de autorización para obtener el </a:t>
                      </a:r>
                      <a:r>
                        <a:rPr lang="es-ES" sz="800" dirty="0" err="1">
                          <a:effectLst/>
                          <a:latin typeface="Calibri"/>
                          <a:ea typeface="Calibri"/>
                          <a:cs typeface="Times New Roman"/>
                        </a:rPr>
                        <a:t>token</a:t>
                      </a:r>
                      <a:r>
                        <a:rPr lang="es-ES" sz="800" dirty="0">
                          <a:effectLst/>
                          <a:latin typeface="Calibri"/>
                          <a:ea typeface="Calibri"/>
                          <a:cs typeface="Times New Roman"/>
                        </a:rPr>
                        <a:t> de acceso.</a:t>
                      </a:r>
                      <a:endParaRPr lang="es-CO" sz="900" dirty="0">
                        <a:effectLst/>
                        <a:latin typeface="Trebuchet MS"/>
                        <a:ea typeface="Times New Roman"/>
                        <a:cs typeface="Times New Roman"/>
                      </a:endParaRPr>
                    </a:p>
                    <a:p>
                      <a:pPr algn="just">
                        <a:spcAft>
                          <a:spcPts val="0"/>
                        </a:spcAft>
                      </a:pPr>
                      <a:r>
                        <a:rPr lang="es-ES" sz="900" dirty="0">
                          <a:effectLst/>
                          <a:latin typeface="Calibri"/>
                          <a:ea typeface="Calibri"/>
                          <a:cs typeface="Times New Roman"/>
                        </a:rPr>
                        <a:t> </a:t>
                      </a:r>
                      <a:endParaRPr lang="es-CO" sz="900" dirty="0">
                        <a:effectLst/>
                        <a:latin typeface="Trebuchet MS"/>
                        <a:ea typeface="Times New Roman"/>
                        <a:cs typeface="Times New Roman"/>
                      </a:endParaRPr>
                    </a:p>
                    <a:p>
                      <a:pPr marL="342900" lvl="0" indent="-342900" algn="just">
                        <a:buFont typeface="+mj-lt"/>
                        <a:buAutoNum type="arabicPeriod"/>
                      </a:pPr>
                      <a:r>
                        <a:rPr lang="es-ES" sz="700" dirty="0">
                          <a:effectLst/>
                          <a:latin typeface="Calibri"/>
                          <a:ea typeface="Calibri"/>
                          <a:cs typeface="Times New Roman"/>
                        </a:rPr>
                        <a:t>Se debe realizar la solicitud del “</a:t>
                      </a:r>
                      <a:r>
                        <a:rPr lang="es-ES" sz="700" dirty="0" err="1">
                          <a:effectLst/>
                          <a:latin typeface="Calibri"/>
                          <a:ea typeface="Calibri"/>
                          <a:cs typeface="Times New Roman"/>
                        </a:rPr>
                        <a:t>code</a:t>
                      </a:r>
                      <a:r>
                        <a:rPr lang="es-ES" sz="700" dirty="0">
                          <a:effectLst/>
                          <a:latin typeface="Calibri"/>
                          <a:ea typeface="Calibri"/>
                          <a:cs typeface="Times New Roman"/>
                        </a:rPr>
                        <a:t>”, a través de la </a:t>
                      </a:r>
                      <a:r>
                        <a:rPr lang="es-ES" sz="700" u="sng" dirty="0" err="1">
                          <a:solidFill>
                            <a:srgbClr val="0000FF"/>
                          </a:solidFill>
                          <a:effectLst/>
                          <a:latin typeface="Calibri"/>
                          <a:ea typeface="Calibri"/>
                          <a:cs typeface="Times New Roman"/>
                          <a:hlinkClick r:id="rId3" action="ppaction://hlinkfile"/>
                        </a:rPr>
                        <a:t>Authorization_Endpoint_Url</a:t>
                      </a:r>
                      <a:r>
                        <a:rPr lang="es-ES" sz="700" dirty="0">
                          <a:effectLst/>
                          <a:latin typeface="Calibri"/>
                          <a:ea typeface="Calibri"/>
                          <a:cs typeface="Times New Roman"/>
                        </a:rPr>
                        <a:t>. Enviando los </a:t>
                      </a:r>
                      <a:r>
                        <a:rPr lang="es-ES" sz="700" u="sng" dirty="0">
                          <a:solidFill>
                            <a:srgbClr val="0000FF"/>
                          </a:solidFill>
                          <a:effectLst/>
                          <a:latin typeface="Calibri"/>
                          <a:ea typeface="Calibri"/>
                          <a:cs typeface="Times New Roman"/>
                          <a:hlinkClick r:id="rId4" action="ppaction://hlinkfile"/>
                        </a:rPr>
                        <a:t>parámetros</a:t>
                      </a:r>
                      <a:r>
                        <a:rPr lang="es-ES" sz="700" dirty="0">
                          <a:effectLst/>
                          <a:latin typeface="Calibri"/>
                          <a:ea typeface="Calibri"/>
                          <a:cs typeface="Times New Roman"/>
                        </a:rPr>
                        <a:t> en </a:t>
                      </a:r>
                      <a:r>
                        <a:rPr lang="es-ES" sz="700" dirty="0" err="1">
                          <a:effectLst/>
                          <a:latin typeface="Calibri"/>
                          <a:ea typeface="Calibri"/>
                          <a:cs typeface="Times New Roman"/>
                        </a:rPr>
                        <a:t>QueryString</a:t>
                      </a:r>
                      <a:r>
                        <a:rPr lang="es-ES" sz="700" dirty="0">
                          <a:effectLst/>
                          <a:latin typeface="Calibri"/>
                          <a:ea typeface="Calibri"/>
                          <a:cs typeface="Times New Roman"/>
                        </a:rPr>
                        <a:t>.</a:t>
                      </a:r>
                      <a:endParaRPr lang="es-CO" sz="900" dirty="0">
                        <a:effectLst/>
                        <a:latin typeface="Calibri"/>
                        <a:ea typeface="Calibri"/>
                        <a:cs typeface="Times New Roman"/>
                      </a:endParaRPr>
                    </a:p>
                    <a:p>
                      <a:pPr marL="342900" lvl="0" indent="-342900" algn="just">
                        <a:buFont typeface="+mj-lt"/>
                        <a:buAutoNum type="arabicPeriod"/>
                      </a:pPr>
                      <a:r>
                        <a:rPr lang="es-ES" sz="700" dirty="0">
                          <a:effectLst/>
                          <a:latin typeface="Calibri"/>
                          <a:ea typeface="Calibri"/>
                          <a:cs typeface="Times New Roman"/>
                        </a:rPr>
                        <a:t>Se debe invocar el </a:t>
                      </a:r>
                      <a:r>
                        <a:rPr lang="es-ES" sz="700" u="sng" dirty="0" err="1">
                          <a:solidFill>
                            <a:srgbClr val="0000FF"/>
                          </a:solidFill>
                          <a:effectLst/>
                          <a:latin typeface="Calibri"/>
                          <a:ea typeface="Calibri"/>
                          <a:cs typeface="Times New Roman"/>
                          <a:hlinkClick r:id="rId2" action="ppaction://hlinkfile"/>
                        </a:rPr>
                        <a:t>Token_Endpoint_Url</a:t>
                      </a:r>
                      <a:r>
                        <a:rPr lang="es-ES" sz="700" dirty="0">
                          <a:effectLst/>
                          <a:latin typeface="Calibri"/>
                          <a:ea typeface="Calibri"/>
                          <a:cs typeface="Times New Roman"/>
                        </a:rPr>
                        <a:t> para obtener el Access </a:t>
                      </a:r>
                      <a:r>
                        <a:rPr lang="es-ES" sz="700" dirty="0" err="1">
                          <a:effectLst/>
                          <a:latin typeface="Calibri"/>
                          <a:ea typeface="Calibri"/>
                          <a:cs typeface="Times New Roman"/>
                        </a:rPr>
                        <a:t>token</a:t>
                      </a:r>
                      <a:r>
                        <a:rPr lang="es-ES" sz="700" dirty="0">
                          <a:effectLst/>
                          <a:latin typeface="Calibri"/>
                          <a:ea typeface="Calibri"/>
                          <a:cs typeface="Times New Roman"/>
                        </a:rPr>
                        <a:t>. Enviando los </a:t>
                      </a:r>
                      <a:r>
                        <a:rPr lang="es-ES" sz="700" u="sng" dirty="0">
                          <a:solidFill>
                            <a:srgbClr val="0000FF"/>
                          </a:solidFill>
                          <a:effectLst/>
                          <a:latin typeface="Calibri"/>
                          <a:ea typeface="Calibri"/>
                          <a:cs typeface="Times New Roman"/>
                          <a:hlinkClick r:id="rId5" action="ppaction://hlinkfile"/>
                        </a:rPr>
                        <a:t>parámetros</a:t>
                      </a:r>
                      <a:r>
                        <a:rPr lang="es-ES" sz="700" dirty="0">
                          <a:effectLst/>
                          <a:latin typeface="Calibri"/>
                          <a:ea typeface="Calibri"/>
                          <a:cs typeface="Times New Roman"/>
                        </a:rPr>
                        <a:t> en </a:t>
                      </a:r>
                      <a:r>
                        <a:rPr lang="es-ES" sz="700" dirty="0" err="1">
                          <a:effectLst/>
                          <a:latin typeface="Calibri"/>
                          <a:ea typeface="Calibri"/>
                          <a:cs typeface="Times New Roman"/>
                        </a:rPr>
                        <a:t>header</a:t>
                      </a:r>
                      <a:r>
                        <a:rPr lang="es-ES" sz="700" dirty="0">
                          <a:effectLst/>
                          <a:latin typeface="Calibri"/>
                          <a:ea typeface="Calibri"/>
                          <a:cs typeface="Times New Roman"/>
                        </a:rPr>
                        <a:t> y/o </a:t>
                      </a:r>
                      <a:r>
                        <a:rPr lang="es-ES" sz="700" dirty="0" err="1">
                          <a:effectLst/>
                          <a:latin typeface="Calibri"/>
                          <a:ea typeface="Calibri"/>
                          <a:cs typeface="Times New Roman"/>
                        </a:rPr>
                        <a:t>formData</a:t>
                      </a:r>
                      <a:r>
                        <a:rPr lang="es-ES" sz="700" dirty="0">
                          <a:effectLst/>
                          <a:latin typeface="Calibri"/>
                          <a:ea typeface="Calibri"/>
                          <a:cs typeface="Times New Roman"/>
                        </a:rPr>
                        <a:t> según sea tipo </a:t>
                      </a:r>
                      <a:r>
                        <a:rPr lang="es-ES" sz="700" dirty="0" err="1">
                          <a:effectLst/>
                          <a:latin typeface="Calibri"/>
                          <a:ea typeface="Calibri"/>
                          <a:cs typeface="Times New Roman"/>
                        </a:rPr>
                        <a:t>Confidential</a:t>
                      </a:r>
                      <a:r>
                        <a:rPr lang="es-ES" sz="700" dirty="0">
                          <a:effectLst/>
                          <a:latin typeface="Calibri"/>
                          <a:ea typeface="Calibri"/>
                          <a:cs typeface="Times New Roman"/>
                        </a:rPr>
                        <a:t> o </a:t>
                      </a:r>
                      <a:r>
                        <a:rPr lang="es-ES" sz="700" dirty="0" err="1">
                          <a:effectLst/>
                          <a:latin typeface="Calibri"/>
                          <a:ea typeface="Calibri"/>
                          <a:cs typeface="Times New Roman"/>
                        </a:rPr>
                        <a:t>formData</a:t>
                      </a:r>
                      <a:r>
                        <a:rPr lang="es-ES" sz="700" dirty="0">
                          <a:effectLst/>
                          <a:latin typeface="Calibri"/>
                          <a:ea typeface="Calibri"/>
                          <a:cs typeface="Times New Roman"/>
                        </a:rPr>
                        <a:t>.</a:t>
                      </a:r>
                      <a:endParaRPr lang="es-CO" sz="9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44874">
                <a:tc vMerge="1">
                  <a:txBody>
                    <a:bodyPr/>
                    <a:lstStyle/>
                    <a:p>
                      <a:endParaRPr lang="es-CO"/>
                    </a:p>
                  </a:txBody>
                  <a:tcPr/>
                </a:tc>
                <a:tc>
                  <a:txBody>
                    <a:bodyPr/>
                    <a:lstStyle/>
                    <a:p>
                      <a:pPr algn="l">
                        <a:spcAft>
                          <a:spcPts val="0"/>
                        </a:spcAft>
                      </a:pPr>
                      <a:r>
                        <a:rPr lang="es-ES" sz="900">
                          <a:effectLst/>
                          <a:latin typeface="Calibri"/>
                          <a:ea typeface="Calibri"/>
                          <a:cs typeface="Times New Roman"/>
                        </a:rPr>
                        <a:t>N/A</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l">
                        <a:spcAft>
                          <a:spcPts val="0"/>
                        </a:spcAft>
                      </a:pPr>
                      <a:r>
                        <a:rPr lang="es-ES" sz="900">
                          <a:effectLst/>
                          <a:latin typeface="Calibri"/>
                          <a:ea typeface="Calibri"/>
                          <a:cs typeface="Times New Roman"/>
                        </a:rPr>
                        <a:t>refresh_token</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marL="449580" algn="l">
                        <a:spcAft>
                          <a:spcPts val="0"/>
                        </a:spcAft>
                      </a:pPr>
                      <a:r>
                        <a:rPr lang="es-ES" sz="900">
                          <a:effectLst/>
                          <a:latin typeface="Calibri"/>
                          <a:ea typeface="Calibri"/>
                          <a:cs typeface="Times New Roman"/>
                        </a:rPr>
                        <a:t>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marL="318770" indent="0" algn="l">
                        <a:spcAft>
                          <a:spcPts val="0"/>
                        </a:spcAft>
                        <a:buFont typeface="Arial" panose="020B0604020202020204" pitchFamily="34" charset="0"/>
                        <a:buNone/>
                      </a:pPr>
                      <a:endParaRPr lang="es-CO" sz="10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marL="171450" lvl="0" indent="-171450" algn="just">
                        <a:buFont typeface="Arial" panose="020B0604020202020204" pitchFamily="34" charset="0"/>
                        <a:buChar char="•"/>
                      </a:pPr>
                      <a:r>
                        <a:rPr lang="es-ES" sz="900" dirty="0" err="1">
                          <a:effectLst/>
                          <a:latin typeface="Calibri"/>
                          <a:ea typeface="Calibri"/>
                          <a:cs typeface="Times New Roman"/>
                        </a:rPr>
                        <a:t>cliend_id</a:t>
                      </a:r>
                      <a:endParaRPr lang="es-CO" sz="1000" dirty="0">
                        <a:effectLst/>
                        <a:latin typeface="Calibri"/>
                        <a:ea typeface="Calibri"/>
                        <a:cs typeface="Times New Roman"/>
                      </a:endParaRPr>
                    </a:p>
                    <a:p>
                      <a:pPr marL="171450" lvl="0" indent="-171450" algn="just">
                        <a:buFont typeface="Arial" panose="020B0604020202020204" pitchFamily="34" charset="0"/>
                        <a:buChar char="•"/>
                      </a:pPr>
                      <a:r>
                        <a:rPr lang="es-ES" sz="900" dirty="0" err="1">
                          <a:effectLst/>
                          <a:latin typeface="Calibri"/>
                          <a:ea typeface="Calibri"/>
                          <a:cs typeface="Times New Roman"/>
                        </a:rPr>
                        <a:t>client_secret</a:t>
                      </a:r>
                      <a:r>
                        <a:rPr lang="es-ES" sz="900" b="1" dirty="0">
                          <a:solidFill>
                            <a:srgbClr val="FF0000"/>
                          </a:solidFill>
                          <a:effectLst/>
                          <a:latin typeface="Calibri"/>
                          <a:ea typeface="Calibri"/>
                          <a:cs typeface="Times New Roman"/>
                        </a:rPr>
                        <a:t>*</a:t>
                      </a:r>
                      <a:endParaRPr lang="es-CO" sz="1000" dirty="0">
                        <a:effectLst/>
                        <a:latin typeface="Calibri"/>
                        <a:ea typeface="Calibri"/>
                        <a:cs typeface="Times New Roman"/>
                      </a:endParaRPr>
                    </a:p>
                    <a:p>
                      <a:pPr marL="171450" lvl="0" indent="-171450" algn="just">
                        <a:buFont typeface="Arial" panose="020B0604020202020204" pitchFamily="34" charset="0"/>
                        <a:buChar char="•"/>
                      </a:pPr>
                      <a:r>
                        <a:rPr lang="es-ES" sz="900" dirty="0" err="1">
                          <a:effectLst/>
                          <a:latin typeface="Calibri"/>
                          <a:ea typeface="Calibri"/>
                          <a:cs typeface="Times New Roman"/>
                        </a:rPr>
                        <a:t>grant_type</a:t>
                      </a:r>
                      <a:endParaRPr lang="es-CO" sz="1000" dirty="0">
                        <a:effectLst/>
                        <a:latin typeface="Calibri"/>
                        <a:ea typeface="Calibri"/>
                        <a:cs typeface="Times New Roman"/>
                      </a:endParaRPr>
                    </a:p>
                    <a:p>
                      <a:pPr marL="171450" lvl="0" indent="-171450" algn="just">
                        <a:buFont typeface="Arial" panose="020B0604020202020204" pitchFamily="34" charset="0"/>
                        <a:buChar char="•"/>
                      </a:pPr>
                      <a:r>
                        <a:rPr lang="es-ES" sz="900" dirty="0" err="1">
                          <a:effectLst/>
                          <a:latin typeface="Calibri"/>
                          <a:ea typeface="Calibri"/>
                          <a:cs typeface="Times New Roman"/>
                        </a:rPr>
                        <a:t>refresh_token</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just">
                        <a:spcAft>
                          <a:spcPts val="0"/>
                        </a:spcAft>
                      </a:pPr>
                      <a:r>
                        <a:rPr lang="es-ES" sz="900">
                          <a:effectLst/>
                          <a:latin typeface="Calibri"/>
                          <a:ea typeface="Calibri"/>
                          <a:cs typeface="Times New Roman"/>
                        </a:rPr>
                        <a:t>(POST) </a:t>
                      </a:r>
                      <a:r>
                        <a:rPr lang="es-ES" sz="900" u="sng">
                          <a:solidFill>
                            <a:srgbClr val="0000FF"/>
                          </a:solidFill>
                          <a:effectLst/>
                          <a:latin typeface="Calibri"/>
                          <a:ea typeface="Calibri"/>
                          <a:cs typeface="Times New Roman"/>
                          <a:hlinkClick r:id="rId2" action="ppaction://hlinkfile"/>
                        </a:rPr>
                        <a:t>Token_Endpoint_Url</a:t>
                      </a:r>
                      <a:r>
                        <a:rPr lang="es-ES" sz="900">
                          <a:effectLst/>
                          <a:latin typeface="Calibri"/>
                          <a:ea typeface="Calibri"/>
                          <a:cs typeface="Times New Roman"/>
                        </a:rPr>
                        <a:t>.</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tc>
                  <a:txBody>
                    <a:bodyPr/>
                    <a:lstStyle/>
                    <a:p>
                      <a:pPr algn="just">
                        <a:spcAft>
                          <a:spcPts val="0"/>
                        </a:spcAft>
                      </a:pPr>
                      <a:r>
                        <a:rPr lang="es-ES" sz="800" dirty="0">
                          <a:effectLst/>
                          <a:latin typeface="Calibri"/>
                          <a:ea typeface="Calibri"/>
                          <a:cs typeface="Times New Roman"/>
                        </a:rPr>
                        <a:t>Se hace la solicitud para renovar el </a:t>
                      </a:r>
                      <a:r>
                        <a:rPr lang="es-ES" sz="800" dirty="0" err="1">
                          <a:effectLst/>
                          <a:latin typeface="Calibri"/>
                          <a:ea typeface="Calibri"/>
                          <a:cs typeface="Times New Roman"/>
                        </a:rPr>
                        <a:t>token</a:t>
                      </a:r>
                      <a:r>
                        <a:rPr lang="es-ES" sz="800" dirty="0">
                          <a:effectLst/>
                          <a:latin typeface="Calibri"/>
                          <a:ea typeface="Calibri"/>
                          <a:cs typeface="Times New Roman"/>
                        </a:rPr>
                        <a:t>, enviando el </a:t>
                      </a:r>
                      <a:r>
                        <a:rPr lang="es-ES" sz="800" dirty="0" err="1">
                          <a:effectLst/>
                          <a:latin typeface="Calibri"/>
                          <a:ea typeface="Calibri"/>
                          <a:cs typeface="Times New Roman"/>
                        </a:rPr>
                        <a:t>token</a:t>
                      </a:r>
                      <a:r>
                        <a:rPr lang="es-ES" sz="800" dirty="0">
                          <a:effectLst/>
                          <a:latin typeface="Calibri"/>
                          <a:ea typeface="Calibri"/>
                          <a:cs typeface="Times New Roman"/>
                        </a:rPr>
                        <a:t> de renovación.</a:t>
                      </a:r>
                      <a:endParaRPr lang="es-CO" sz="9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B8CCE4"/>
                    </a:solidFill>
                  </a:tcPr>
                </a:tc>
                <a:extLst>
                  <a:ext uri="{0D108BD9-81ED-4DB2-BD59-A6C34878D82A}">
                    <a16:rowId xmlns:a16="http://schemas.microsoft.com/office/drawing/2014/main" val="10005"/>
                  </a:ext>
                </a:extLst>
              </a:tr>
              <a:tr h="478992">
                <a:tc>
                  <a:txBody>
                    <a:bodyPr/>
                    <a:lstStyle/>
                    <a:p>
                      <a:pPr algn="l">
                        <a:spcAft>
                          <a:spcPts val="0"/>
                        </a:spcAft>
                      </a:pPr>
                      <a:r>
                        <a:rPr lang="es-ES" sz="900" b="1">
                          <a:effectLst/>
                          <a:latin typeface="Calibri"/>
                          <a:ea typeface="Calibri"/>
                          <a:cs typeface="Times New Roman"/>
                        </a:rPr>
                        <a:t>Public</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l">
                        <a:spcAft>
                          <a:spcPts val="0"/>
                        </a:spcAft>
                      </a:pPr>
                      <a:r>
                        <a:rPr lang="es-ES" sz="900">
                          <a:effectLst/>
                          <a:latin typeface="Calibri"/>
                          <a:ea typeface="Calibri"/>
                          <a:cs typeface="Times New Roman"/>
                        </a:rPr>
                        <a:t>Implicit</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l">
                        <a:spcAft>
                          <a:spcPts val="0"/>
                        </a:spcAft>
                      </a:pPr>
                      <a:r>
                        <a:rPr lang="es-ES" sz="900">
                          <a:effectLst/>
                          <a:latin typeface="Calibri"/>
                          <a:ea typeface="Calibri"/>
                          <a:cs typeface="Times New Roman"/>
                        </a:rPr>
                        <a:t>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l">
                        <a:spcAft>
                          <a:spcPts val="0"/>
                        </a:spcAft>
                      </a:pPr>
                      <a:r>
                        <a:rPr lang="es-ES" sz="900">
                          <a:effectLst/>
                          <a:latin typeface="Calibri"/>
                          <a:ea typeface="Calibri"/>
                          <a:cs typeface="Times New Roman"/>
                        </a:rPr>
                        <a:t>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171450" lvl="0" indent="-171450" algn="l">
                        <a:buFont typeface="Arial" panose="020B0604020202020204" pitchFamily="34" charset="0"/>
                        <a:buChar char="•"/>
                      </a:pPr>
                      <a:r>
                        <a:rPr lang="es-ES" sz="900" u="sng" dirty="0" err="1">
                          <a:solidFill>
                            <a:srgbClr val="0000FF"/>
                          </a:solidFill>
                          <a:effectLst/>
                          <a:latin typeface="Calibri"/>
                          <a:ea typeface="Calibri"/>
                          <a:cs typeface="Times New Roman"/>
                        </a:rPr>
                        <a:t>response_type</a:t>
                      </a:r>
                      <a:r>
                        <a:rPr lang="es-ES" sz="900" u="sng" dirty="0">
                          <a:solidFill>
                            <a:srgbClr val="0070C0"/>
                          </a:solidFill>
                          <a:effectLst/>
                          <a:latin typeface="Calibri"/>
                          <a:ea typeface="Calibri"/>
                          <a:cs typeface="Times New Roman"/>
                        </a:rPr>
                        <a:t>*</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redirect_uri</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scope</a:t>
                      </a:r>
                      <a:endParaRPr lang="es-CO" sz="1000" dirty="0">
                        <a:effectLst/>
                        <a:latin typeface="Calibri"/>
                        <a:ea typeface="Calibri"/>
                        <a:cs typeface="Times New Roman"/>
                      </a:endParaRPr>
                    </a:p>
                    <a:p>
                      <a:pPr marL="171450" lvl="0" indent="-171450" algn="l">
                        <a:buFont typeface="Arial" panose="020B0604020202020204" pitchFamily="34" charset="0"/>
                        <a:buChar char="•"/>
                      </a:pPr>
                      <a:r>
                        <a:rPr lang="es-ES" sz="900" dirty="0" err="1">
                          <a:effectLst/>
                          <a:latin typeface="Calibri"/>
                          <a:ea typeface="Calibri"/>
                          <a:cs typeface="Times New Roman"/>
                        </a:rPr>
                        <a:t>client_id</a:t>
                      </a:r>
                      <a:endParaRPr lang="es-CO" sz="1000" dirty="0">
                        <a:effectLst/>
                        <a:latin typeface="Calibri"/>
                        <a:ea typeface="Calibri"/>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90170" algn="l">
                        <a:spcAft>
                          <a:spcPts val="0"/>
                        </a:spcAft>
                      </a:pPr>
                      <a:r>
                        <a:rPr lang="es-ES" sz="900">
                          <a:effectLst/>
                          <a:latin typeface="Calibri"/>
                          <a:ea typeface="Calibri"/>
                          <a:cs typeface="Times New Roman"/>
                        </a:rPr>
                        <a:t>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90170" algn="l">
                        <a:spcAft>
                          <a:spcPts val="0"/>
                        </a:spcAft>
                      </a:pPr>
                      <a:r>
                        <a:rPr lang="en-US" sz="900">
                          <a:effectLst/>
                          <a:latin typeface="Calibri"/>
                          <a:ea typeface="Calibri"/>
                          <a:cs typeface="Times New Roman"/>
                        </a:rPr>
                        <a:t>(GET) </a:t>
                      </a:r>
                      <a:r>
                        <a:rPr lang="en-US" sz="900" u="sng">
                          <a:solidFill>
                            <a:srgbClr val="0000FF"/>
                          </a:solidFill>
                          <a:effectLst/>
                          <a:latin typeface="Calibri"/>
                          <a:ea typeface="Calibri"/>
                          <a:cs typeface="Times New Roman"/>
                          <a:hlinkClick r:id="rId3" action="ppaction://hlinkfile"/>
                        </a:rPr>
                        <a:t>Authorization_Endpoint_Url</a:t>
                      </a:r>
                      <a:r>
                        <a:rPr lang="en-US" sz="900">
                          <a:effectLst/>
                          <a:latin typeface="Calibri"/>
                          <a:ea typeface="Calibri"/>
                          <a:cs typeface="Times New Roman"/>
                        </a:rPr>
                        <a:t>.</a:t>
                      </a:r>
                      <a:endParaRPr lang="es-CO" sz="1000">
                        <a:effectLst/>
                        <a:latin typeface="Trebuchet MS"/>
                        <a:ea typeface="Times New Roman"/>
                        <a:cs typeface="Times New Roman"/>
                      </a:endParaRPr>
                    </a:p>
                    <a:p>
                      <a:pPr algn="just">
                        <a:spcAft>
                          <a:spcPts val="0"/>
                        </a:spcAft>
                      </a:pPr>
                      <a:r>
                        <a:rPr lang="es-ES" sz="800">
                          <a:effectLst/>
                          <a:latin typeface="Calibri"/>
                          <a:ea typeface="Calibri"/>
                          <a:cs typeface="Times New Roman"/>
                        </a:rPr>
                        <a:t> </a:t>
                      </a:r>
                      <a:endParaRPr lang="es-CO" sz="100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just">
                        <a:spcAft>
                          <a:spcPts val="0"/>
                        </a:spcAft>
                      </a:pPr>
                      <a:r>
                        <a:rPr lang="es-ES" sz="800" dirty="0">
                          <a:effectLst/>
                          <a:latin typeface="Calibri"/>
                          <a:ea typeface="Calibri"/>
                          <a:cs typeface="Times New Roman"/>
                        </a:rPr>
                        <a:t>Se obtiene un </a:t>
                      </a:r>
                      <a:r>
                        <a:rPr lang="es-ES" sz="800" dirty="0" err="1">
                          <a:effectLst/>
                          <a:latin typeface="Calibri"/>
                          <a:ea typeface="Calibri"/>
                          <a:cs typeface="Times New Roman"/>
                        </a:rPr>
                        <a:t>token</a:t>
                      </a:r>
                      <a:r>
                        <a:rPr lang="es-ES" sz="800" dirty="0">
                          <a:effectLst/>
                          <a:latin typeface="Calibri"/>
                          <a:ea typeface="Calibri"/>
                          <a:cs typeface="Times New Roman"/>
                        </a:rPr>
                        <a:t> de acceso.</a:t>
                      </a:r>
                      <a:endParaRPr lang="es-CO" sz="900" dirty="0">
                        <a:effectLst/>
                        <a:latin typeface="Trebuchet MS"/>
                        <a:ea typeface="Times New Roman"/>
                        <a:cs typeface="Times New Roman"/>
                      </a:endParaRPr>
                    </a:p>
                    <a:p>
                      <a:pPr algn="just">
                        <a:spcAft>
                          <a:spcPts val="0"/>
                        </a:spcAft>
                      </a:pPr>
                      <a:r>
                        <a:rPr lang="es-ES" sz="700" dirty="0">
                          <a:effectLst/>
                          <a:latin typeface="Calibri"/>
                          <a:ea typeface="Calibri"/>
                          <a:cs typeface="Times New Roman"/>
                        </a:rPr>
                        <a:t>Se invoca solamente  el </a:t>
                      </a:r>
                      <a:r>
                        <a:rPr lang="es-ES" sz="700" u="sng" dirty="0" err="1">
                          <a:solidFill>
                            <a:srgbClr val="0000FF"/>
                          </a:solidFill>
                          <a:effectLst/>
                          <a:latin typeface="Calibri"/>
                          <a:ea typeface="Calibri"/>
                          <a:cs typeface="Times New Roman"/>
                          <a:hlinkClick r:id="rId3" action="ppaction://hlinkfile"/>
                        </a:rPr>
                        <a:t>Authorization_Endpoint_Url</a:t>
                      </a:r>
                      <a:r>
                        <a:rPr lang="es-ES" sz="700" dirty="0">
                          <a:effectLst/>
                          <a:latin typeface="Calibri"/>
                          <a:ea typeface="Calibri"/>
                          <a:cs typeface="Times New Roman"/>
                        </a:rPr>
                        <a:t> para obtener el Access </a:t>
                      </a:r>
                      <a:r>
                        <a:rPr lang="es-ES" sz="700" dirty="0" err="1">
                          <a:effectLst/>
                          <a:latin typeface="Calibri"/>
                          <a:ea typeface="Calibri"/>
                          <a:cs typeface="Times New Roman"/>
                        </a:rPr>
                        <a:t>token</a:t>
                      </a:r>
                      <a:r>
                        <a:rPr lang="es-ES" sz="700" dirty="0">
                          <a:effectLst/>
                          <a:latin typeface="Calibri"/>
                          <a:ea typeface="Calibri"/>
                          <a:cs typeface="Times New Roman"/>
                        </a:rPr>
                        <a:t>.</a:t>
                      </a:r>
                      <a:endParaRPr lang="es-CO" sz="90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72437">
                <a:tc gridSpan="8">
                  <a:txBody>
                    <a:bodyPr/>
                    <a:lstStyle/>
                    <a:p>
                      <a:pPr algn="r">
                        <a:spcAft>
                          <a:spcPts val="0"/>
                        </a:spcAft>
                      </a:pPr>
                      <a:r>
                        <a:rPr lang="es-ES" sz="1000" b="1" dirty="0">
                          <a:solidFill>
                            <a:srgbClr val="FF0000"/>
                          </a:solidFill>
                          <a:effectLst/>
                          <a:latin typeface="Calibri"/>
                          <a:ea typeface="Calibri"/>
                          <a:cs typeface="Times New Roman"/>
                        </a:rPr>
                        <a:t>*</a:t>
                      </a:r>
                      <a:r>
                        <a:rPr lang="es-ES" sz="1000" dirty="0">
                          <a:solidFill>
                            <a:srgbClr val="FF0000"/>
                          </a:solidFill>
                          <a:effectLst/>
                          <a:latin typeface="Calibri"/>
                          <a:ea typeface="Calibri"/>
                          <a:cs typeface="Times New Roman"/>
                        </a:rPr>
                        <a:t> </a:t>
                      </a:r>
                      <a:r>
                        <a:rPr lang="es-ES" sz="1000" dirty="0">
                          <a:effectLst/>
                          <a:latin typeface="Calibri"/>
                          <a:ea typeface="Calibri"/>
                          <a:cs typeface="Times New Roman"/>
                        </a:rPr>
                        <a:t>Solo necesario en tipo confidencial. Se debe utilizar la cabecera de </a:t>
                      </a:r>
                      <a:r>
                        <a:rPr lang="es-ES" sz="1000" dirty="0" err="1">
                          <a:effectLst/>
                          <a:latin typeface="Calibri"/>
                          <a:ea typeface="Calibri"/>
                          <a:cs typeface="Times New Roman"/>
                        </a:rPr>
                        <a:t>Authorization</a:t>
                      </a:r>
                      <a:r>
                        <a:rPr lang="es-ES" sz="1000" dirty="0">
                          <a:effectLst/>
                          <a:latin typeface="Calibri"/>
                          <a:ea typeface="Calibri"/>
                          <a:cs typeface="Times New Roman"/>
                        </a:rPr>
                        <a:t> para enviar las credenciales del cliente.</a:t>
                      </a:r>
                      <a:endParaRPr lang="es-CO" sz="1050" dirty="0">
                        <a:effectLst/>
                        <a:latin typeface="Trebuchet MS"/>
                        <a:ea typeface="Times New Roman"/>
                        <a:cs typeface="Times New Roman"/>
                      </a:endParaRPr>
                    </a:p>
                    <a:p>
                      <a:pPr algn="r">
                        <a:spcAft>
                          <a:spcPts val="0"/>
                        </a:spcAft>
                      </a:pPr>
                      <a:r>
                        <a:rPr lang="es-ES" sz="1000" dirty="0">
                          <a:solidFill>
                            <a:srgbClr val="0070C0"/>
                          </a:solidFill>
                          <a:effectLst/>
                          <a:latin typeface="Calibri"/>
                          <a:ea typeface="Calibri"/>
                          <a:cs typeface="Times New Roman"/>
                        </a:rPr>
                        <a:t>*</a:t>
                      </a:r>
                      <a:r>
                        <a:rPr lang="es-ES" sz="1000" dirty="0">
                          <a:effectLst/>
                          <a:latin typeface="Calibri"/>
                          <a:ea typeface="Calibri"/>
                          <a:cs typeface="Times New Roman"/>
                        </a:rPr>
                        <a:t>El valor para flujo Access </a:t>
                      </a:r>
                      <a:r>
                        <a:rPr lang="es-ES" sz="1000" dirty="0" err="1">
                          <a:effectLst/>
                          <a:latin typeface="Calibri"/>
                          <a:ea typeface="Calibri"/>
                          <a:cs typeface="Times New Roman"/>
                        </a:rPr>
                        <a:t>code</a:t>
                      </a:r>
                      <a:r>
                        <a:rPr lang="es-ES" sz="1000" dirty="0">
                          <a:effectLst/>
                          <a:latin typeface="Calibri"/>
                          <a:ea typeface="Calibri"/>
                          <a:cs typeface="Times New Roman"/>
                        </a:rPr>
                        <a:t> es “</a:t>
                      </a:r>
                      <a:r>
                        <a:rPr lang="es-ES" sz="1000" dirty="0" err="1">
                          <a:effectLst/>
                          <a:latin typeface="Calibri"/>
                          <a:ea typeface="Calibri"/>
                          <a:cs typeface="Times New Roman"/>
                        </a:rPr>
                        <a:t>code</a:t>
                      </a:r>
                      <a:r>
                        <a:rPr lang="es-ES" sz="1000" dirty="0">
                          <a:effectLst/>
                          <a:latin typeface="Calibri"/>
                          <a:ea typeface="Calibri"/>
                          <a:cs typeface="Times New Roman"/>
                        </a:rPr>
                        <a:t>” y para flujo </a:t>
                      </a:r>
                      <a:r>
                        <a:rPr lang="es-ES" sz="1000" dirty="0" err="1">
                          <a:effectLst/>
                          <a:latin typeface="Calibri"/>
                          <a:ea typeface="Calibri"/>
                          <a:cs typeface="Times New Roman"/>
                        </a:rPr>
                        <a:t>implicit</a:t>
                      </a:r>
                      <a:r>
                        <a:rPr lang="es-ES" sz="1000" dirty="0">
                          <a:effectLst/>
                          <a:latin typeface="Calibri"/>
                          <a:ea typeface="Calibri"/>
                          <a:cs typeface="Times New Roman"/>
                        </a:rPr>
                        <a:t> es “</a:t>
                      </a:r>
                      <a:r>
                        <a:rPr lang="es-ES" sz="1000" dirty="0" err="1">
                          <a:effectLst/>
                          <a:latin typeface="Calibri"/>
                          <a:ea typeface="Calibri"/>
                          <a:cs typeface="Times New Roman"/>
                        </a:rPr>
                        <a:t>token</a:t>
                      </a:r>
                      <a:r>
                        <a:rPr lang="es-ES" sz="1000" dirty="0">
                          <a:effectLst/>
                          <a:latin typeface="Calibri"/>
                          <a:ea typeface="Calibri"/>
                          <a:cs typeface="Times New Roman"/>
                        </a:rPr>
                        <a:t>”.</a:t>
                      </a:r>
                      <a:endParaRPr lang="es-CO" sz="1050" dirty="0">
                        <a:effectLst/>
                        <a:latin typeface="Trebuchet MS"/>
                        <a:ea typeface="Times New Roman"/>
                        <a:cs typeface="Times New Roman"/>
                      </a:endParaRPr>
                    </a:p>
                  </a:txBody>
                  <a:tcPr marL="43109" marR="43109"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730643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CO" dirty="0"/>
              <a:t>JOSE</a:t>
            </a:r>
            <a:br>
              <a:rPr lang="es-CO" dirty="0"/>
            </a:br>
            <a:r>
              <a:rPr lang="es-CO" dirty="0"/>
              <a:t>JWT</a:t>
            </a:r>
          </a:p>
        </p:txBody>
      </p:sp>
      <p:sp>
        <p:nvSpPr>
          <p:cNvPr id="3" name="Subtitle 2"/>
          <p:cNvSpPr>
            <a:spLocks noGrp="1"/>
          </p:cNvSpPr>
          <p:nvPr>
            <p:ph type="subTitle" idx="1"/>
          </p:nvPr>
        </p:nvSpPr>
        <p:spPr/>
        <p:txBody>
          <a:bodyPr/>
          <a:lstStyle/>
          <a:p>
            <a:endParaRPr lang="es-CO"/>
          </a:p>
        </p:txBody>
      </p:sp>
    </p:spTree>
    <p:extLst>
      <p:ext uri="{BB962C8B-B14F-4D97-AF65-F5344CB8AC3E}">
        <p14:creationId xmlns:p14="http://schemas.microsoft.com/office/powerpoint/2010/main" val="21056695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37609"/>
        <p:cNvGrpSpPr/>
        <p:nvPr/>
      </p:nvGrpSpPr>
      <p:grpSpPr>
        <a:xfrm>
          <a:off x="0" y="0"/>
          <a:ext cx="0" cy="0"/>
          <a:chOff x="0" y="0"/>
          <a:chExt cx="0" cy="0"/>
        </a:xfrm>
      </p:grpSpPr>
      <p:sp>
        <p:nvSpPr>
          <p:cNvPr id="537610" name="Google Shape;537610;p1"/>
          <p:cNvSpPr txBox="1">
            <a:spLocks noGrp="1"/>
          </p:cNvSpPr>
          <p:nvPr>
            <p:ph type="title"/>
          </p:nvPr>
        </p:nvSpPr>
        <p:spPr>
          <a:xfrm>
            <a:off x="323850" y="141685"/>
            <a:ext cx="6923100" cy="361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CO"/>
              <a:t>Ejemplo de Uso: OpenBanking UK</a:t>
            </a:r>
            <a:endParaRPr/>
          </a:p>
        </p:txBody>
      </p:sp>
      <p:pic>
        <p:nvPicPr>
          <p:cNvPr id="537611" name="Google Shape;537611;p1"/>
          <p:cNvPicPr preferRelativeResize="0">
            <a:picLocks noGrp="1"/>
          </p:cNvPicPr>
          <p:nvPr>
            <p:ph type="body" idx="1"/>
          </p:nvPr>
        </p:nvPicPr>
        <p:blipFill rotWithShape="1">
          <a:blip r:embed="rId2">
            <a:alphaModFix/>
          </a:blip>
          <a:srcRect/>
          <a:stretch/>
        </p:blipFill>
        <p:spPr>
          <a:xfrm>
            <a:off x="5031893" y="-1082219"/>
            <a:ext cx="4112100" cy="4486500"/>
          </a:xfrm>
          <a:prstGeom prst="rect">
            <a:avLst/>
          </a:prstGeom>
          <a:noFill/>
          <a:ln>
            <a:noFill/>
          </a:ln>
        </p:spPr>
      </p:pic>
      <p:pic>
        <p:nvPicPr>
          <p:cNvPr id="537612" name="Google Shape;537612;p1"/>
          <p:cNvPicPr preferRelativeResize="0"/>
          <p:nvPr/>
        </p:nvPicPr>
        <p:blipFill rotWithShape="1">
          <a:blip r:embed="rId3">
            <a:alphaModFix/>
          </a:blip>
          <a:srcRect/>
          <a:stretch/>
        </p:blipFill>
        <p:spPr>
          <a:xfrm>
            <a:off x="472440" y="1390650"/>
            <a:ext cx="3901439" cy="2194559"/>
          </a:xfrm>
          <a:prstGeom prst="rect">
            <a:avLst/>
          </a:prstGeom>
          <a:noFill/>
          <a:ln>
            <a:noFill/>
          </a:ln>
        </p:spPr>
      </p:pic>
    </p:spTree>
    <p:extLst>
      <p:ext uri="{BB962C8B-B14F-4D97-AF65-F5344CB8AC3E}">
        <p14:creationId xmlns:p14="http://schemas.microsoft.com/office/powerpoint/2010/main" val="33928259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JWT en </a:t>
            </a:r>
            <a:r>
              <a:rPr lang="es-CO" dirty="0" err="1"/>
              <a:t>Openbanking</a:t>
            </a:r>
            <a:endParaRPr lang="es-CO"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6574" y="856059"/>
            <a:ext cx="2514951" cy="34199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660" y="1187179"/>
            <a:ext cx="7481570" cy="1140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661" y="2567940"/>
            <a:ext cx="5379720" cy="18567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41492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Comentarios en Seguridad JSON</a:t>
            </a:r>
          </a:p>
        </p:txBody>
      </p:sp>
      <p:sp>
        <p:nvSpPr>
          <p:cNvPr id="3" name="Content Placeholder 2"/>
          <p:cNvSpPr>
            <a:spLocks noGrp="1"/>
          </p:cNvSpPr>
          <p:nvPr>
            <p:ph idx="1"/>
          </p:nvPr>
        </p:nvSpPr>
        <p:spPr/>
        <p:txBody>
          <a:bodyPr/>
          <a:lstStyle/>
          <a:p>
            <a:r>
              <a:rPr lang="es-CO" dirty="0" err="1"/>
              <a:t>Ws</a:t>
            </a:r>
            <a:r>
              <a:rPr lang="es-CO" dirty="0"/>
              <a:t>-Security para JSON?</a:t>
            </a:r>
          </a:p>
          <a:p>
            <a:pPr lvl="1"/>
            <a:r>
              <a:rPr lang="en-US" dirty="0"/>
              <a:t>JSON Object Signing and Encryption (</a:t>
            </a:r>
            <a:r>
              <a:rPr lang="en-US" dirty="0">
                <a:solidFill>
                  <a:srgbClr val="FF0000"/>
                </a:solidFill>
              </a:rPr>
              <a:t>JOSE</a:t>
            </a:r>
            <a:r>
              <a:rPr lang="en-US" dirty="0"/>
              <a:t>)</a:t>
            </a:r>
          </a:p>
          <a:p>
            <a:r>
              <a:rPr lang="en-US" dirty="0" err="1"/>
              <a:t>Diferencias</a:t>
            </a:r>
            <a:endParaRPr lang="en-US" dirty="0"/>
          </a:p>
          <a:p>
            <a:pPr lvl="1"/>
            <a:r>
              <a:rPr lang="en-US" dirty="0"/>
              <a:t>API: info </a:t>
            </a:r>
            <a:r>
              <a:rPr lang="en-US" dirty="0" err="1"/>
              <a:t>en</a:t>
            </a:r>
            <a:r>
              <a:rPr lang="en-US" dirty="0"/>
              <a:t> URL (Resource Reference) o </a:t>
            </a:r>
            <a:r>
              <a:rPr lang="en-US" dirty="0" err="1"/>
              <a:t>en</a:t>
            </a:r>
            <a:r>
              <a:rPr lang="en-US" dirty="0"/>
              <a:t> payload</a:t>
            </a:r>
          </a:p>
          <a:p>
            <a:pPr lvl="2"/>
            <a:r>
              <a:rPr lang="en-US" dirty="0"/>
              <a:t>URL safe</a:t>
            </a:r>
          </a:p>
          <a:p>
            <a:pPr lvl="3"/>
            <a:r>
              <a:rPr lang="en-US" dirty="0"/>
              <a:t>base64url</a:t>
            </a:r>
          </a:p>
          <a:p>
            <a:pPr lvl="2"/>
            <a:r>
              <a:rPr lang="en-US" dirty="0"/>
              <a:t>Dos </a:t>
            </a:r>
            <a:r>
              <a:rPr lang="en-US" dirty="0" err="1"/>
              <a:t>formas</a:t>
            </a:r>
            <a:r>
              <a:rPr lang="en-US" dirty="0"/>
              <a:t> de </a:t>
            </a:r>
            <a:r>
              <a:rPr lang="en-US" dirty="0" err="1"/>
              <a:t>serialización</a:t>
            </a:r>
            <a:r>
              <a:rPr lang="en-US" dirty="0"/>
              <a:t> JSON y Compacta JWT</a:t>
            </a:r>
          </a:p>
          <a:p>
            <a:pPr lvl="1"/>
            <a:r>
              <a:rPr lang="en-US" dirty="0"/>
              <a:t>SOAP: info </a:t>
            </a:r>
            <a:r>
              <a:rPr lang="en-US" dirty="0" err="1"/>
              <a:t>en</a:t>
            </a:r>
            <a:r>
              <a:rPr lang="en-US" dirty="0"/>
              <a:t> &lt;Envelope&gt;</a:t>
            </a:r>
            <a:endParaRPr lang="es-CO" dirty="0"/>
          </a:p>
        </p:txBody>
      </p:sp>
    </p:spTree>
    <p:extLst>
      <p:ext uri="{BB962C8B-B14F-4D97-AF65-F5344CB8AC3E}">
        <p14:creationId xmlns:p14="http://schemas.microsoft.com/office/powerpoint/2010/main" val="3559652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JSON Web </a:t>
            </a:r>
            <a:r>
              <a:rPr lang="es-CO" dirty="0" err="1"/>
              <a:t>Token</a:t>
            </a:r>
            <a:r>
              <a:rPr lang="es-CO" dirty="0"/>
              <a:t> ( JWT)</a:t>
            </a:r>
          </a:p>
        </p:txBody>
      </p:sp>
      <p:sp>
        <p:nvSpPr>
          <p:cNvPr id="6" name="AutoShape 4" descr="Image result for JWT jo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1273" name="Picture 9" descr="https://image.slidesharecdn.com/cis2014leftmyjwtinsanjose-140719170858-phpapp01/95/i-left-my-jwt-in-san-jose-4-638.jpg?cb=1405790397"/>
          <p:cNvPicPr>
            <a:picLocks noChangeAspect="1" noChangeArrowheads="1"/>
          </p:cNvPicPr>
          <p:nvPr/>
        </p:nvPicPr>
        <p:blipFill rotWithShape="1">
          <a:blip r:embed="rId2">
            <a:extLst>
              <a:ext uri="{28A0092B-C50C-407E-A947-70E740481C1C}">
                <a14:useLocalDpi xmlns:a14="http://schemas.microsoft.com/office/drawing/2010/main" val="0"/>
              </a:ext>
            </a:extLst>
          </a:blip>
          <a:srcRect t="17158"/>
          <a:stretch/>
        </p:blipFill>
        <p:spPr bwMode="auto">
          <a:xfrm>
            <a:off x="0" y="641895"/>
            <a:ext cx="9154249" cy="4267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033166" y="4909095"/>
            <a:ext cx="2110834" cy="276999"/>
          </a:xfrm>
          <a:prstGeom prst="rect">
            <a:avLst/>
          </a:prstGeom>
        </p:spPr>
        <p:txBody>
          <a:bodyPr wrap="none">
            <a:spAutoFit/>
          </a:bodyPr>
          <a:lstStyle/>
          <a:p>
            <a:r>
              <a:rPr lang="es-CO" sz="1200" dirty="0"/>
              <a:t>https://www.pingidentity.com</a:t>
            </a:r>
          </a:p>
        </p:txBody>
      </p:sp>
    </p:spTree>
    <p:extLst>
      <p:ext uri="{BB962C8B-B14F-4D97-AF65-F5344CB8AC3E}">
        <p14:creationId xmlns:p14="http://schemas.microsoft.com/office/powerpoint/2010/main" val="42669942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JWT</a:t>
            </a:r>
          </a:p>
        </p:txBody>
      </p:sp>
      <p:sp>
        <p:nvSpPr>
          <p:cNvPr id="10" name="Content Placeholder 9"/>
          <p:cNvSpPr>
            <a:spLocks noGrp="1"/>
          </p:cNvSpPr>
          <p:nvPr>
            <p:ph idx="1"/>
          </p:nvPr>
        </p:nvSpPr>
        <p:spPr/>
        <p:txBody>
          <a:bodyPr/>
          <a:lstStyle/>
          <a:p>
            <a:r>
              <a:rPr lang="es-CO" dirty="0"/>
              <a:t>JWT </a:t>
            </a:r>
            <a:r>
              <a:rPr lang="es-CO" dirty="0" err="1"/>
              <a:t>format</a:t>
            </a:r>
            <a:endParaRPr lang="es-CO" dirty="0"/>
          </a:p>
          <a:p>
            <a:pPr lvl="1"/>
            <a:r>
              <a:rPr lang="es-CO" dirty="0"/>
              <a:t>Mecanismo para representar información segura incluyendo firma digital verificable (o MAC)</a:t>
            </a:r>
          </a:p>
          <a:p>
            <a:pPr lvl="1"/>
            <a:r>
              <a:rPr lang="es-CO" dirty="0"/>
              <a:t>Formato:    </a:t>
            </a:r>
            <a:r>
              <a:rPr lang="es-CO" sz="2400" dirty="0">
                <a:solidFill>
                  <a:srgbClr val="FF0000"/>
                </a:solidFill>
              </a:rPr>
              <a:t>{</a:t>
            </a:r>
            <a:r>
              <a:rPr lang="es-CO" sz="2400" dirty="0" err="1">
                <a:solidFill>
                  <a:srgbClr val="FF0000"/>
                </a:solidFill>
              </a:rPr>
              <a:t>header</a:t>
            </a:r>
            <a:r>
              <a:rPr lang="es-CO" sz="2400" dirty="0">
                <a:solidFill>
                  <a:srgbClr val="FF0000"/>
                </a:solidFill>
              </a:rPr>
              <a:t>}</a:t>
            </a:r>
            <a:r>
              <a:rPr lang="es-CO" sz="2400" dirty="0"/>
              <a:t>.</a:t>
            </a:r>
            <a:r>
              <a:rPr lang="es-CO" sz="2400" dirty="0">
                <a:solidFill>
                  <a:schemeClr val="accent3">
                    <a:lumMod val="75000"/>
                  </a:schemeClr>
                </a:solidFill>
              </a:rPr>
              <a:t>{</a:t>
            </a:r>
            <a:r>
              <a:rPr lang="es-CO" sz="2400" dirty="0" err="1">
                <a:solidFill>
                  <a:schemeClr val="accent3">
                    <a:lumMod val="75000"/>
                  </a:schemeClr>
                </a:solidFill>
              </a:rPr>
              <a:t>payload</a:t>
            </a:r>
            <a:r>
              <a:rPr lang="es-CO" sz="2400" dirty="0">
                <a:solidFill>
                  <a:schemeClr val="accent3">
                    <a:lumMod val="75000"/>
                  </a:schemeClr>
                </a:solidFill>
              </a:rPr>
              <a:t>}</a:t>
            </a:r>
            <a:r>
              <a:rPr lang="es-CO" sz="2400" dirty="0"/>
              <a:t>.</a:t>
            </a:r>
            <a:r>
              <a:rPr lang="es-CO" sz="2400" dirty="0">
                <a:solidFill>
                  <a:srgbClr val="00B050"/>
                </a:solidFill>
              </a:rPr>
              <a:t>{</a:t>
            </a:r>
            <a:r>
              <a:rPr lang="es-CO" sz="2400" dirty="0" err="1">
                <a:solidFill>
                  <a:srgbClr val="00B050"/>
                </a:solidFill>
              </a:rPr>
              <a:t>signature</a:t>
            </a:r>
            <a:r>
              <a:rPr lang="es-CO" sz="2400" dirty="0">
                <a:solidFill>
                  <a:srgbClr val="00B050"/>
                </a:solidFill>
              </a:rPr>
              <a:t>}</a:t>
            </a:r>
          </a:p>
          <a:p>
            <a:pPr lvl="1"/>
            <a:r>
              <a:rPr lang="es-CO" sz="2400" dirty="0" err="1">
                <a:solidFill>
                  <a:srgbClr val="FF0000"/>
                </a:solidFill>
              </a:rPr>
              <a:t>header</a:t>
            </a:r>
            <a:endParaRPr lang="es-CO" sz="2400" dirty="0">
              <a:solidFill>
                <a:srgbClr val="FF0000"/>
              </a:solidFill>
            </a:endParaRPr>
          </a:p>
          <a:p>
            <a:pPr lvl="1"/>
            <a:endParaRPr lang="es-CO"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1406" y="1667033"/>
            <a:ext cx="2972594" cy="288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087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JSON Web </a:t>
            </a:r>
            <a:r>
              <a:rPr lang="es-CO" dirty="0" err="1"/>
              <a:t>Token</a:t>
            </a:r>
            <a:r>
              <a:rPr lang="es-CO" dirty="0"/>
              <a:t> ( JWT)</a:t>
            </a: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2377" y="654050"/>
            <a:ext cx="7217345"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676932" y="4774168"/>
            <a:ext cx="1467068" cy="369332"/>
          </a:xfrm>
          <a:prstGeom prst="rect">
            <a:avLst/>
          </a:prstGeom>
        </p:spPr>
        <p:txBody>
          <a:bodyPr wrap="none">
            <a:spAutoFit/>
          </a:bodyPr>
          <a:lstStyle/>
          <a:p>
            <a:r>
              <a:rPr lang="es-CO" dirty="0"/>
              <a:t>https://jwt.io/</a:t>
            </a:r>
          </a:p>
        </p:txBody>
      </p:sp>
    </p:spTree>
    <p:extLst>
      <p:ext uri="{BB962C8B-B14F-4D97-AF65-F5344CB8AC3E}">
        <p14:creationId xmlns:p14="http://schemas.microsoft.com/office/powerpoint/2010/main" val="24912059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Componentes</a:t>
            </a:r>
          </a:p>
        </p:txBody>
      </p:sp>
      <p:sp>
        <p:nvSpPr>
          <p:cNvPr id="3" name="Content Placeholder 2"/>
          <p:cNvSpPr>
            <a:spLocks noGrp="1"/>
          </p:cNvSpPr>
          <p:nvPr>
            <p:ph idx="1"/>
          </p:nvPr>
        </p:nvSpPr>
        <p:spPr/>
        <p:txBody>
          <a:bodyPr/>
          <a:lstStyle/>
          <a:p>
            <a:r>
              <a:rPr lang="es-CO" dirty="0"/>
              <a:t>JWA: JSON Web </a:t>
            </a:r>
            <a:r>
              <a:rPr lang="es-CO" dirty="0" err="1"/>
              <a:t>Algorithms</a:t>
            </a:r>
            <a:endParaRPr lang="es-CO" dirty="0"/>
          </a:p>
          <a:p>
            <a:endParaRPr lang="es-CO"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107" y="1090444"/>
            <a:ext cx="4684959" cy="29633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139" y="1090444"/>
            <a:ext cx="3164084" cy="39617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43107" y="4454782"/>
            <a:ext cx="6767293" cy="276999"/>
          </a:xfrm>
          <a:prstGeom prst="rect">
            <a:avLst/>
          </a:prstGeom>
        </p:spPr>
        <p:txBody>
          <a:bodyPr wrap="square">
            <a:spAutoFit/>
          </a:bodyPr>
          <a:lstStyle/>
          <a:p>
            <a:pPr algn="l"/>
            <a:r>
              <a:rPr lang="es-CO" sz="1200" dirty="0"/>
              <a:t>https://tools.ietf.org/html/draft-ietf-jose-json-web-algorithms-40</a:t>
            </a:r>
          </a:p>
        </p:txBody>
      </p:sp>
    </p:spTree>
    <p:extLst>
      <p:ext uri="{BB962C8B-B14F-4D97-AF65-F5344CB8AC3E}">
        <p14:creationId xmlns:p14="http://schemas.microsoft.com/office/powerpoint/2010/main" val="34300539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Componentes</a:t>
            </a:r>
          </a:p>
        </p:txBody>
      </p:sp>
      <p:sp>
        <p:nvSpPr>
          <p:cNvPr id="3" name="Content Placeholder 2"/>
          <p:cNvSpPr>
            <a:spLocks noGrp="1"/>
          </p:cNvSpPr>
          <p:nvPr>
            <p:ph idx="1"/>
          </p:nvPr>
        </p:nvSpPr>
        <p:spPr/>
        <p:txBody>
          <a:bodyPr/>
          <a:lstStyle/>
          <a:p>
            <a:r>
              <a:rPr lang="es-CO" dirty="0"/>
              <a:t>JWK: JSON Web Key</a:t>
            </a:r>
          </a:p>
          <a:p>
            <a:endParaRPr lang="es-CO" dirty="0"/>
          </a:p>
        </p:txBody>
      </p:sp>
      <p:pic>
        <p:nvPicPr>
          <p:cNvPr id="2051" name="Picture 3"/>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96187" y="1199407"/>
            <a:ext cx="4628706" cy="1640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657600" y="2840345"/>
            <a:ext cx="4930296" cy="1951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500356" y="1703494"/>
            <a:ext cx="3260872" cy="8329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89984" y="4779839"/>
            <a:ext cx="3467616" cy="369332"/>
          </a:xfrm>
          <a:prstGeom prst="rect">
            <a:avLst/>
          </a:prstGeom>
        </p:spPr>
        <p:txBody>
          <a:bodyPr wrap="none">
            <a:spAutoFit/>
          </a:bodyPr>
          <a:lstStyle/>
          <a:p>
            <a:r>
              <a:rPr lang="es-CO" dirty="0"/>
              <a:t>https://tools.ietf.org/html/rfc7520</a:t>
            </a:r>
          </a:p>
        </p:txBody>
      </p:sp>
      <p:sp>
        <p:nvSpPr>
          <p:cNvPr id="8" name="Rectangle 7"/>
          <p:cNvSpPr/>
          <p:nvPr/>
        </p:nvSpPr>
        <p:spPr>
          <a:xfrm>
            <a:off x="2842338" y="4774168"/>
            <a:ext cx="6560820" cy="369332"/>
          </a:xfrm>
          <a:prstGeom prst="rect">
            <a:avLst/>
          </a:prstGeom>
        </p:spPr>
        <p:txBody>
          <a:bodyPr wrap="square">
            <a:spAutoFit/>
          </a:bodyPr>
          <a:lstStyle/>
          <a:p>
            <a:r>
              <a:rPr lang="es-CO" dirty="0">
                <a:latin typeface="Abel" panose="02000506030000020004" pitchFamily="2" charset="0"/>
              </a:rPr>
              <a:t>https://ozairs.auth0.com/.well-known/jwks.json</a:t>
            </a:r>
          </a:p>
        </p:txBody>
      </p:sp>
    </p:spTree>
    <p:extLst>
      <p:ext uri="{BB962C8B-B14F-4D97-AF65-F5344CB8AC3E}">
        <p14:creationId xmlns:p14="http://schemas.microsoft.com/office/powerpoint/2010/main" val="2559643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948644" y="2949456"/>
            <a:ext cx="69576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085221" y="3004457"/>
            <a:ext cx="618503" cy="369332"/>
          </a:xfrm>
          <a:prstGeom prst="rect">
            <a:avLst/>
          </a:prstGeom>
          <a:noFill/>
        </p:spPr>
        <p:txBody>
          <a:bodyPr wrap="none" rtlCol="0">
            <a:spAutoFit/>
          </a:bodyPr>
          <a:lstStyle/>
          <a:p>
            <a:r>
              <a:rPr lang="es-CO" dirty="0"/>
              <a:t>AWS</a:t>
            </a:r>
          </a:p>
        </p:txBody>
      </p:sp>
      <p:sp>
        <p:nvSpPr>
          <p:cNvPr id="38" name="Rectangle 37"/>
          <p:cNvSpPr/>
          <p:nvPr/>
        </p:nvSpPr>
        <p:spPr>
          <a:xfrm>
            <a:off x="3578536" y="3575098"/>
            <a:ext cx="1670670" cy="756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t>API Manager</a:t>
            </a:r>
          </a:p>
        </p:txBody>
      </p:sp>
      <p:sp>
        <p:nvSpPr>
          <p:cNvPr id="39" name="Rectangle 38"/>
          <p:cNvSpPr/>
          <p:nvPr/>
        </p:nvSpPr>
        <p:spPr>
          <a:xfrm>
            <a:off x="2146440" y="3587407"/>
            <a:ext cx="983152" cy="75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t>API Portal</a:t>
            </a:r>
          </a:p>
        </p:txBody>
      </p:sp>
      <p:cxnSp>
        <p:nvCxnSpPr>
          <p:cNvPr id="40" name="Straight Arrow Connector 39"/>
          <p:cNvCxnSpPr/>
          <p:nvPr/>
        </p:nvCxnSpPr>
        <p:spPr>
          <a:xfrm flipH="1">
            <a:off x="5259263" y="3957061"/>
            <a:ext cx="293597" cy="0"/>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660" y="3702588"/>
            <a:ext cx="25512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5371686" y="3965542"/>
            <a:ext cx="1434750" cy="630942"/>
          </a:xfrm>
          <a:prstGeom prst="rect">
            <a:avLst/>
          </a:prstGeom>
          <a:noFill/>
        </p:spPr>
        <p:txBody>
          <a:bodyPr wrap="square" rtlCol="0">
            <a:spAutoFit/>
          </a:bodyPr>
          <a:lstStyle/>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Administrador API</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Aprueba publicaciones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Invita Consumidores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Aprueba APP Consumidoras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Consulta analítica de uso API</a:t>
            </a:r>
          </a:p>
        </p:txBody>
      </p:sp>
      <p:cxnSp>
        <p:nvCxnSpPr>
          <p:cNvPr id="43" name="Straight Arrow Connector 42"/>
          <p:cNvCxnSpPr/>
          <p:nvPr/>
        </p:nvCxnSpPr>
        <p:spPr>
          <a:xfrm flipV="1">
            <a:off x="4399885" y="4292541"/>
            <a:ext cx="0" cy="321349"/>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6"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9145" y="4390558"/>
            <a:ext cx="298592" cy="41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0147" y="4567459"/>
            <a:ext cx="288131"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4632936" y="4521557"/>
            <a:ext cx="1327852" cy="461665"/>
          </a:xfrm>
          <a:prstGeom prst="rect">
            <a:avLst/>
          </a:prstGeom>
          <a:noFill/>
        </p:spPr>
        <p:txBody>
          <a:bodyPr wrap="square" rtlCol="0">
            <a:spAutoFit/>
          </a:bodyPr>
          <a:lstStyle/>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Desarrolladores API</a:t>
            </a:r>
          </a:p>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Registran API</a:t>
            </a:r>
          </a:p>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Solicitan Publicación de API</a:t>
            </a:r>
          </a:p>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Crean nuevas versiones</a:t>
            </a:r>
          </a:p>
        </p:txBody>
      </p:sp>
      <p:sp>
        <p:nvSpPr>
          <p:cNvPr id="49" name="Rectangle 48"/>
          <p:cNvSpPr/>
          <p:nvPr/>
        </p:nvSpPr>
        <p:spPr>
          <a:xfrm>
            <a:off x="5990357" y="3141830"/>
            <a:ext cx="1670670" cy="44014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t>API </a:t>
            </a:r>
            <a:r>
              <a:rPr lang="es-CO" sz="1100" dirty="0" err="1"/>
              <a:t>Analytics</a:t>
            </a:r>
            <a:endParaRPr lang="es-CO" sz="1100" dirty="0"/>
          </a:p>
        </p:txBody>
      </p:sp>
      <p:cxnSp>
        <p:nvCxnSpPr>
          <p:cNvPr id="50" name="Straight Connector 49"/>
          <p:cNvCxnSpPr/>
          <p:nvPr/>
        </p:nvCxnSpPr>
        <p:spPr>
          <a:xfrm>
            <a:off x="5824317" y="325173"/>
            <a:ext cx="0" cy="261596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0043" y="3514932"/>
            <a:ext cx="375311" cy="375311"/>
          </a:xfrm>
          <a:prstGeom prst="rect">
            <a:avLst/>
          </a:prstGeom>
        </p:spPr>
      </p:pic>
      <p:sp>
        <p:nvSpPr>
          <p:cNvPr id="54" name="TextBox 53"/>
          <p:cNvSpPr txBox="1"/>
          <p:nvPr/>
        </p:nvSpPr>
        <p:spPr>
          <a:xfrm>
            <a:off x="1279664" y="3867769"/>
            <a:ext cx="1322798" cy="830997"/>
          </a:xfrm>
          <a:prstGeom prst="rect">
            <a:avLst/>
          </a:prstGeom>
          <a:noFill/>
        </p:spPr>
        <p:txBody>
          <a:bodyPr wrap="none" rtlCol="0">
            <a:spAutoFit/>
          </a:bodyPr>
          <a:lstStyle/>
          <a:p>
            <a:r>
              <a:rPr lang="es-CO" sz="600" dirty="0">
                <a:latin typeface="Tahoma" panose="020B0604030504040204" pitchFamily="34" charset="0"/>
                <a:ea typeface="Tahoma" panose="020B0604030504040204" pitchFamily="34" charset="0"/>
                <a:cs typeface="Tahoma" panose="020B0604030504040204" pitchFamily="34" charset="0"/>
              </a:rPr>
              <a:t>Consumidores</a:t>
            </a:r>
          </a:p>
          <a:p>
            <a:r>
              <a:rPr lang="es-CO" sz="600" dirty="0">
                <a:latin typeface="Tahoma" panose="020B0604030504040204" pitchFamily="34" charset="0"/>
                <a:ea typeface="Tahoma" panose="020B0604030504040204" pitchFamily="34" charset="0"/>
                <a:cs typeface="Tahoma" panose="020B0604030504040204" pitchFamily="34" charset="0"/>
              </a:rPr>
              <a:t>Externos</a:t>
            </a:r>
          </a:p>
          <a:p>
            <a:r>
              <a:rPr lang="es-CO" sz="600" dirty="0">
                <a:latin typeface="Tahoma" panose="020B0604030504040204" pitchFamily="34" charset="0"/>
                <a:ea typeface="Tahoma" panose="020B0604030504040204" pitchFamily="34" charset="0"/>
                <a:cs typeface="Tahoma" panose="020B0604030504040204" pitchFamily="34" charset="0"/>
              </a:rPr>
              <a:t> - Identifican APIs TBK</a:t>
            </a:r>
          </a:p>
          <a:p>
            <a:r>
              <a:rPr lang="es-CO" sz="600" dirty="0">
                <a:latin typeface="Tahoma" panose="020B0604030504040204" pitchFamily="34" charset="0"/>
                <a:ea typeface="Tahoma" panose="020B0604030504040204" pitchFamily="34" charset="0"/>
                <a:cs typeface="Tahoma" panose="020B0604030504040204" pitchFamily="34" charset="0"/>
              </a:rPr>
              <a:t> - Consultan Planes suscripción</a:t>
            </a:r>
          </a:p>
          <a:p>
            <a:r>
              <a:rPr lang="es-CO" sz="600" dirty="0">
                <a:latin typeface="Tahoma" panose="020B0604030504040204" pitchFamily="34" charset="0"/>
                <a:ea typeface="Tahoma" panose="020B0604030504040204" pitchFamily="34" charset="0"/>
                <a:cs typeface="Tahoma" panose="020B0604030504040204" pitchFamily="34" charset="0"/>
              </a:rPr>
              <a:t> - Registran APP</a:t>
            </a:r>
          </a:p>
          <a:p>
            <a:r>
              <a:rPr lang="es-CO" sz="600" dirty="0">
                <a:latin typeface="Tahoma" panose="020B0604030504040204" pitchFamily="34" charset="0"/>
                <a:ea typeface="Tahoma" panose="020B0604030504040204" pitchFamily="34" charset="0"/>
                <a:cs typeface="Tahoma" panose="020B0604030504040204" pitchFamily="34" charset="0"/>
              </a:rPr>
              <a:t> - Suscriben APP</a:t>
            </a:r>
          </a:p>
          <a:p>
            <a:r>
              <a:rPr lang="es-CO" sz="600" dirty="0">
                <a:latin typeface="Tahoma" panose="020B0604030504040204" pitchFamily="34" charset="0"/>
                <a:ea typeface="Tahoma" panose="020B0604030504040204" pitchFamily="34" charset="0"/>
                <a:cs typeface="Tahoma" panose="020B0604030504040204" pitchFamily="34" charset="0"/>
              </a:rPr>
              <a:t> - Solicitan Aprobación APP a TBK</a:t>
            </a:r>
          </a:p>
          <a:p>
            <a:r>
              <a:rPr lang="es-CO" sz="600" dirty="0">
                <a:latin typeface="Tahoma" panose="020B0604030504040204" pitchFamily="34" charset="0"/>
                <a:ea typeface="Tahoma" panose="020B0604030504040204" pitchFamily="34" charset="0"/>
                <a:cs typeface="Tahoma" panose="020B0604030504040204" pitchFamily="34" charset="0"/>
              </a:rPr>
              <a:t> - Consultan Analítica de uso </a:t>
            </a:r>
          </a:p>
        </p:txBody>
      </p:sp>
      <p:sp>
        <p:nvSpPr>
          <p:cNvPr id="55" name="Rectangle 54"/>
          <p:cNvSpPr/>
          <p:nvPr/>
        </p:nvSpPr>
        <p:spPr>
          <a:xfrm>
            <a:off x="3922048"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DMZ</a:t>
            </a:r>
          </a:p>
        </p:txBody>
      </p:sp>
      <p:sp>
        <p:nvSpPr>
          <p:cNvPr id="56" name="Rectangle 55"/>
          <p:cNvSpPr/>
          <p:nvPr/>
        </p:nvSpPr>
        <p:spPr>
          <a:xfrm>
            <a:off x="3922048"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DMZ</a:t>
            </a:r>
          </a:p>
        </p:txBody>
      </p:sp>
      <p:cxnSp>
        <p:nvCxnSpPr>
          <p:cNvPr id="57" name="Straight Connector 56"/>
          <p:cNvCxnSpPr/>
          <p:nvPr/>
        </p:nvCxnSpPr>
        <p:spPr>
          <a:xfrm flipV="1">
            <a:off x="3863856" y="1504225"/>
            <a:ext cx="4351994" cy="83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481548" y="2080402"/>
            <a:ext cx="444352" cy="230832"/>
          </a:xfrm>
          <a:prstGeom prst="rect">
            <a:avLst/>
          </a:prstGeom>
          <a:noFill/>
        </p:spPr>
        <p:txBody>
          <a:bodyPr wrap="none" rtlCol="0">
            <a:spAutoFit/>
          </a:bodyPr>
          <a:lstStyle/>
          <a:p>
            <a:r>
              <a:rPr lang="es-CO" sz="900" dirty="0" err="1"/>
              <a:t>Paine</a:t>
            </a:r>
            <a:endParaRPr lang="es-CO" sz="900" dirty="0"/>
          </a:p>
        </p:txBody>
      </p:sp>
      <p:sp>
        <p:nvSpPr>
          <p:cNvPr id="61" name="TextBox 60"/>
          <p:cNvSpPr txBox="1"/>
          <p:nvPr/>
        </p:nvSpPr>
        <p:spPr>
          <a:xfrm>
            <a:off x="8518416" y="1024548"/>
            <a:ext cx="407484" cy="230832"/>
          </a:xfrm>
          <a:prstGeom prst="rect">
            <a:avLst/>
          </a:prstGeom>
          <a:noFill/>
        </p:spPr>
        <p:txBody>
          <a:bodyPr wrap="none" rtlCol="0">
            <a:spAutoFit/>
          </a:bodyPr>
          <a:lstStyle/>
          <a:p>
            <a:r>
              <a:rPr lang="es-CO" sz="900" dirty="0" err="1"/>
              <a:t>Liray</a:t>
            </a:r>
            <a:endParaRPr lang="es-CO" sz="900" dirty="0"/>
          </a:p>
        </p:txBody>
      </p:sp>
      <p:sp>
        <p:nvSpPr>
          <p:cNvPr id="62" name="Rectangle 61"/>
          <p:cNvSpPr/>
          <p:nvPr/>
        </p:nvSpPr>
        <p:spPr>
          <a:xfrm>
            <a:off x="6381822"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INT</a:t>
            </a:r>
          </a:p>
        </p:txBody>
      </p:sp>
      <p:sp>
        <p:nvSpPr>
          <p:cNvPr id="63" name="Rectangle 62"/>
          <p:cNvSpPr/>
          <p:nvPr/>
        </p:nvSpPr>
        <p:spPr>
          <a:xfrm>
            <a:off x="6381822"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INT</a:t>
            </a:r>
          </a:p>
        </p:txBody>
      </p:sp>
      <p:pic>
        <p:nvPicPr>
          <p:cNvPr id="67"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2534" y="1151833"/>
            <a:ext cx="474834" cy="47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2738" y="1034325"/>
            <a:ext cx="4766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2839814" y="1537703"/>
            <a:ext cx="649537" cy="276999"/>
          </a:xfrm>
          <a:prstGeom prst="rect">
            <a:avLst/>
          </a:prstGeom>
          <a:noFill/>
        </p:spPr>
        <p:txBody>
          <a:bodyPr wrap="none" rtlCol="0">
            <a:spAutoFit/>
          </a:bodyPr>
          <a:lstStyle/>
          <a:p>
            <a:r>
              <a:rPr lang="es-CO" sz="600" dirty="0" err="1">
                <a:latin typeface="Tahoma" panose="020B0604030504040204" pitchFamily="34" charset="0"/>
                <a:ea typeface="Tahoma" panose="020B0604030504040204" pitchFamily="34" charset="0"/>
                <a:cs typeface="Tahoma" panose="020B0604030504040204" pitchFamily="34" charset="0"/>
              </a:rPr>
              <a:t>APPs</a:t>
            </a:r>
            <a:r>
              <a:rPr lang="es-CO" sz="600" dirty="0">
                <a:latin typeface="Tahoma" panose="020B0604030504040204" pitchFamily="34" charset="0"/>
                <a:ea typeface="Tahoma" panose="020B0604030504040204" pitchFamily="34" charset="0"/>
                <a:cs typeface="Tahoma" panose="020B0604030504040204" pitchFamily="34" charset="0"/>
              </a:rPr>
              <a:t> de los </a:t>
            </a:r>
          </a:p>
          <a:p>
            <a:r>
              <a:rPr lang="es-CO" sz="600" dirty="0">
                <a:latin typeface="Tahoma" panose="020B0604030504040204" pitchFamily="34" charset="0"/>
                <a:ea typeface="Tahoma" panose="020B0604030504040204" pitchFamily="34" charset="0"/>
                <a:cs typeface="Tahoma" panose="020B0604030504040204" pitchFamily="34" charset="0"/>
              </a:rPr>
              <a:t>consumidores</a:t>
            </a:r>
          </a:p>
        </p:txBody>
      </p:sp>
      <p:cxnSp>
        <p:nvCxnSpPr>
          <p:cNvPr id="70" name="Straight Arrow Connector 69"/>
          <p:cNvCxnSpPr/>
          <p:nvPr/>
        </p:nvCxnSpPr>
        <p:spPr>
          <a:xfrm>
            <a:off x="3635985" y="2061126"/>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1" name="Straight Arrow Connector 70"/>
          <p:cNvCxnSpPr/>
          <p:nvPr/>
        </p:nvCxnSpPr>
        <p:spPr>
          <a:xfrm>
            <a:off x="4999646" y="2061126"/>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2" name="Straight Arrow Connector 71"/>
          <p:cNvCxnSpPr/>
          <p:nvPr/>
        </p:nvCxnSpPr>
        <p:spPr>
          <a:xfrm>
            <a:off x="3635983" y="1912844"/>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73" name="Straight Arrow Connector 72"/>
          <p:cNvCxnSpPr/>
          <p:nvPr/>
        </p:nvCxnSpPr>
        <p:spPr>
          <a:xfrm>
            <a:off x="4999646" y="1912844"/>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75" name="Rectangle 74"/>
          <p:cNvSpPr/>
          <p:nvPr/>
        </p:nvSpPr>
        <p:spPr>
          <a:xfrm>
            <a:off x="4532921" y="1912842"/>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a:solidFill>
                  <a:schemeClr val="tx1">
                    <a:lumMod val="85000"/>
                    <a:lumOff val="15000"/>
                  </a:schemeClr>
                </a:solidFill>
              </a:rPr>
              <a:t>Router</a:t>
            </a:r>
            <a:endParaRPr lang="es-CO" sz="700" dirty="0">
              <a:solidFill>
                <a:schemeClr val="tx1">
                  <a:lumMod val="85000"/>
                  <a:lumOff val="15000"/>
                </a:schemeClr>
              </a:solidFill>
            </a:endParaRPr>
          </a:p>
        </p:txBody>
      </p:sp>
      <p:sp>
        <p:nvSpPr>
          <p:cNvPr id="76" name="Rectangle 75"/>
          <p:cNvSpPr/>
          <p:nvPr/>
        </p:nvSpPr>
        <p:spPr>
          <a:xfrm>
            <a:off x="6707796" y="1912843"/>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77" name="Group 76"/>
          <p:cNvGrpSpPr/>
          <p:nvPr/>
        </p:nvGrpSpPr>
        <p:grpSpPr>
          <a:xfrm>
            <a:off x="6506580" y="1801875"/>
            <a:ext cx="402430" cy="323850"/>
            <a:chOff x="1433513" y="2510482"/>
            <a:chExt cx="402430" cy="323850"/>
          </a:xfrm>
        </p:grpSpPr>
        <p:sp>
          <p:nvSpPr>
            <p:cNvPr id="78" name="Oval 77"/>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79"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0" name="Rectangle 79"/>
          <p:cNvSpPr/>
          <p:nvPr/>
        </p:nvSpPr>
        <p:spPr>
          <a:xfrm>
            <a:off x="6477545" y="2311234"/>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a:solidFill>
                  <a:schemeClr val="tx1">
                    <a:lumMod val="85000"/>
                    <a:lumOff val="15000"/>
                  </a:schemeClr>
                </a:solidFill>
                <a:effectLst>
                  <a:outerShdw blurRad="38100" dist="38100" dir="2700000" algn="tl">
                    <a:srgbClr val="000000">
                      <a:alpha val="43137"/>
                    </a:srgbClr>
                  </a:outerShdw>
                </a:effectLst>
              </a:rPr>
              <a:t>mgmt0</a:t>
            </a:r>
          </a:p>
        </p:txBody>
      </p:sp>
      <p:cxnSp>
        <p:nvCxnSpPr>
          <p:cNvPr id="84" name="Straight Arrow Connector 83"/>
          <p:cNvCxnSpPr/>
          <p:nvPr/>
        </p:nvCxnSpPr>
        <p:spPr>
          <a:xfrm>
            <a:off x="3164582" y="3965542"/>
            <a:ext cx="336866" cy="0"/>
          </a:xfrm>
          <a:prstGeom prst="straightConnector1">
            <a:avLst/>
          </a:prstGeom>
          <a:ln w="12700">
            <a:solidFill>
              <a:srgbClr val="7F98D7"/>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sp>
        <p:nvSpPr>
          <p:cNvPr id="90" name="TextBox 89"/>
          <p:cNvSpPr txBox="1"/>
          <p:nvPr/>
        </p:nvSpPr>
        <p:spPr>
          <a:xfrm>
            <a:off x="5256533" y="257464"/>
            <a:ext cx="567784" cy="230832"/>
          </a:xfrm>
          <a:prstGeom prst="rect">
            <a:avLst/>
          </a:prstGeom>
          <a:noFill/>
        </p:spPr>
        <p:txBody>
          <a:bodyPr wrap="square" rtlCol="0">
            <a:spAutoFit/>
          </a:bodyPr>
          <a:lstStyle/>
          <a:p>
            <a:pPr algn="r"/>
            <a:r>
              <a:rPr lang="es-CO" sz="900" dirty="0"/>
              <a:t>DMZ</a:t>
            </a:r>
          </a:p>
        </p:txBody>
      </p:sp>
      <p:sp>
        <p:nvSpPr>
          <p:cNvPr id="91" name="TextBox 90"/>
          <p:cNvSpPr txBox="1"/>
          <p:nvPr/>
        </p:nvSpPr>
        <p:spPr>
          <a:xfrm>
            <a:off x="5824317" y="257464"/>
            <a:ext cx="567784" cy="230832"/>
          </a:xfrm>
          <a:prstGeom prst="rect">
            <a:avLst/>
          </a:prstGeom>
          <a:noFill/>
        </p:spPr>
        <p:txBody>
          <a:bodyPr wrap="none" rtlCol="0">
            <a:spAutoFit/>
          </a:bodyPr>
          <a:lstStyle/>
          <a:p>
            <a:r>
              <a:rPr lang="es-CO" sz="900" dirty="0"/>
              <a:t>INT BBN</a:t>
            </a:r>
          </a:p>
        </p:txBody>
      </p:sp>
      <p:sp>
        <p:nvSpPr>
          <p:cNvPr id="92" name="Rectangle 91"/>
          <p:cNvSpPr/>
          <p:nvPr/>
        </p:nvSpPr>
        <p:spPr>
          <a:xfrm>
            <a:off x="4407654" y="1255380"/>
            <a:ext cx="757029" cy="219800"/>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a:solidFill>
                  <a:schemeClr val="tx1">
                    <a:lumMod val="85000"/>
                    <a:lumOff val="15000"/>
                  </a:schemeClr>
                </a:solidFill>
                <a:effectLst>
                  <a:outerShdw blurRad="38100" dist="38100" dir="2700000" algn="tl">
                    <a:srgbClr val="000000">
                      <a:alpha val="43137"/>
                    </a:srgbClr>
                  </a:outerShdw>
                </a:effectLst>
              </a:rPr>
              <a:t>Router</a:t>
            </a:r>
            <a:r>
              <a:rPr lang="es-CO" sz="700" dirty="0">
                <a:solidFill>
                  <a:schemeClr val="tx1">
                    <a:lumMod val="85000"/>
                    <a:lumOff val="15000"/>
                  </a:schemeClr>
                </a:solidFill>
                <a:effectLst>
                  <a:outerShdw blurRad="38100" dist="38100" dir="2700000" algn="tl">
                    <a:srgbClr val="000000">
                      <a:alpha val="43137"/>
                    </a:srgbClr>
                  </a:outerShdw>
                </a:effectLst>
              </a:rPr>
              <a:t> </a:t>
            </a:r>
            <a:r>
              <a:rPr lang="es-CO" sz="700" dirty="0" err="1">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93" name="Straight Arrow Connector 92"/>
          <p:cNvCxnSpPr/>
          <p:nvPr/>
        </p:nvCxnSpPr>
        <p:spPr>
          <a:xfrm>
            <a:off x="4359212" y="2710270"/>
            <a:ext cx="0" cy="861722"/>
          </a:xfrm>
          <a:prstGeom prst="straightConnector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813793" y="2311234"/>
            <a:ext cx="592268"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a:solidFill>
                  <a:schemeClr val="tx1">
                    <a:lumMod val="85000"/>
                    <a:lumOff val="15000"/>
                  </a:schemeClr>
                </a:solidFill>
                <a:effectLst>
                  <a:outerShdw blurRad="38100" dist="38100" dir="2700000" algn="tl">
                    <a:srgbClr val="000000">
                      <a:alpha val="43137"/>
                    </a:srgbClr>
                  </a:outerShdw>
                </a:effectLst>
              </a:rPr>
              <a:t>EXT</a:t>
            </a:r>
          </a:p>
        </p:txBody>
      </p:sp>
      <p:cxnSp>
        <p:nvCxnSpPr>
          <p:cNvPr id="98" name="Elbow Connector 97"/>
          <p:cNvCxnSpPr>
            <a:stCxn id="76" idx="2"/>
            <a:endCxn id="96" idx="3"/>
          </p:cNvCxnSpPr>
          <p:nvPr/>
        </p:nvCxnSpPr>
        <p:spPr>
          <a:xfrm rot="5400000">
            <a:off x="6196006" y="1482549"/>
            <a:ext cx="197891" cy="1777780"/>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02" name="Elbow Connector 101"/>
          <p:cNvCxnSpPr>
            <a:endCxn id="49" idx="1"/>
          </p:cNvCxnSpPr>
          <p:nvPr/>
        </p:nvCxnSpPr>
        <p:spPr>
          <a:xfrm rot="16200000" flipH="1">
            <a:off x="5314838" y="2686382"/>
            <a:ext cx="732367" cy="618671"/>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18" name="Straight Arrow Connector 117"/>
          <p:cNvCxnSpPr/>
          <p:nvPr/>
        </p:nvCxnSpPr>
        <p:spPr>
          <a:xfrm>
            <a:off x="3635985" y="1070032"/>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19" name="Straight Arrow Connector 118"/>
          <p:cNvCxnSpPr/>
          <p:nvPr/>
        </p:nvCxnSpPr>
        <p:spPr>
          <a:xfrm>
            <a:off x="4999646" y="1070032"/>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20" name="Straight Arrow Connector 119"/>
          <p:cNvCxnSpPr/>
          <p:nvPr/>
        </p:nvCxnSpPr>
        <p:spPr>
          <a:xfrm>
            <a:off x="3635983" y="921750"/>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21" name="Straight Arrow Connector 120"/>
          <p:cNvCxnSpPr/>
          <p:nvPr/>
        </p:nvCxnSpPr>
        <p:spPr>
          <a:xfrm>
            <a:off x="4999646" y="921750"/>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122" name="Rectangle 121"/>
          <p:cNvSpPr/>
          <p:nvPr/>
        </p:nvSpPr>
        <p:spPr>
          <a:xfrm>
            <a:off x="4532921" y="921748"/>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a:solidFill>
                  <a:schemeClr val="tx1">
                    <a:lumMod val="85000"/>
                    <a:lumOff val="15000"/>
                  </a:schemeClr>
                </a:solidFill>
              </a:rPr>
              <a:t>Router</a:t>
            </a:r>
            <a:endParaRPr lang="es-CO" sz="700" dirty="0">
              <a:solidFill>
                <a:schemeClr val="tx1">
                  <a:lumMod val="85000"/>
                  <a:lumOff val="15000"/>
                </a:schemeClr>
              </a:solidFill>
            </a:endParaRPr>
          </a:p>
        </p:txBody>
      </p:sp>
      <p:sp>
        <p:nvSpPr>
          <p:cNvPr id="83" name="Rectangle 82"/>
          <p:cNvSpPr/>
          <p:nvPr/>
        </p:nvSpPr>
        <p:spPr>
          <a:xfrm>
            <a:off x="3600080" y="609010"/>
            <a:ext cx="134312" cy="1840121"/>
          </a:xfrm>
          <a:prstGeom prst="rect">
            <a:avLst/>
          </a:prstGeom>
          <a:solidFill>
            <a:schemeClr val="accent6">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s-CO" sz="800" dirty="0">
                <a:solidFill>
                  <a:schemeClr val="tx1"/>
                </a:solidFill>
              </a:rPr>
              <a:t>LB </a:t>
            </a:r>
          </a:p>
          <a:p>
            <a:endParaRPr lang="es-CO" sz="800" dirty="0">
              <a:solidFill>
                <a:schemeClr val="tx1"/>
              </a:solidFill>
            </a:endParaRPr>
          </a:p>
          <a:p>
            <a:r>
              <a:rPr lang="es-CO" sz="800" dirty="0">
                <a:solidFill>
                  <a:schemeClr val="tx1"/>
                </a:solidFill>
              </a:rPr>
              <a:t>F5</a:t>
            </a:r>
          </a:p>
        </p:txBody>
      </p:sp>
      <p:sp>
        <p:nvSpPr>
          <p:cNvPr id="127" name="Rectangle 126"/>
          <p:cNvSpPr/>
          <p:nvPr/>
        </p:nvSpPr>
        <p:spPr>
          <a:xfrm>
            <a:off x="6707796" y="838811"/>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128" name="Group 127"/>
          <p:cNvGrpSpPr/>
          <p:nvPr/>
        </p:nvGrpSpPr>
        <p:grpSpPr>
          <a:xfrm>
            <a:off x="6506580" y="727843"/>
            <a:ext cx="402430" cy="323850"/>
            <a:chOff x="1433513" y="2510482"/>
            <a:chExt cx="402430" cy="323850"/>
          </a:xfrm>
        </p:grpSpPr>
        <p:sp>
          <p:nvSpPr>
            <p:cNvPr id="129" name="Oval 128"/>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13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1" name="Rectangle 130"/>
          <p:cNvSpPr/>
          <p:nvPr/>
        </p:nvSpPr>
        <p:spPr>
          <a:xfrm>
            <a:off x="6477545" y="1237202"/>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a:solidFill>
                  <a:schemeClr val="tx1">
                    <a:lumMod val="85000"/>
                    <a:lumOff val="15000"/>
                  </a:schemeClr>
                </a:solidFill>
                <a:effectLst>
                  <a:outerShdw blurRad="38100" dist="38100" dir="2700000" algn="tl">
                    <a:srgbClr val="000000">
                      <a:alpha val="43137"/>
                    </a:srgbClr>
                  </a:outerShdw>
                </a:effectLst>
              </a:rPr>
              <a:t>mgmt0</a:t>
            </a:r>
          </a:p>
        </p:txBody>
      </p:sp>
      <p:sp>
        <p:nvSpPr>
          <p:cNvPr id="132" name="Rectangle 131"/>
          <p:cNvSpPr/>
          <p:nvPr/>
        </p:nvSpPr>
        <p:spPr>
          <a:xfrm>
            <a:off x="4085489" y="2311234"/>
            <a:ext cx="547447"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a:solidFill>
                  <a:schemeClr val="tx1">
                    <a:lumMod val="85000"/>
                    <a:lumOff val="15000"/>
                  </a:schemeClr>
                </a:solidFill>
                <a:effectLst>
                  <a:outerShdw blurRad="38100" dist="38100" dir="2700000" algn="tl">
                    <a:srgbClr val="000000">
                      <a:alpha val="43137"/>
                    </a:srgbClr>
                  </a:outerShdw>
                </a:effectLst>
              </a:rPr>
              <a:t>Router</a:t>
            </a:r>
            <a:r>
              <a:rPr lang="es-CO" sz="700" dirty="0">
                <a:solidFill>
                  <a:schemeClr val="tx1">
                    <a:lumMod val="85000"/>
                    <a:lumOff val="15000"/>
                  </a:schemeClr>
                </a:solidFill>
                <a:effectLst>
                  <a:outerShdw blurRad="38100" dist="38100" dir="2700000" algn="tl">
                    <a:srgbClr val="000000">
                      <a:alpha val="43137"/>
                    </a:srgbClr>
                  </a:outerShdw>
                </a:effectLst>
              </a:rPr>
              <a:t> </a:t>
            </a:r>
            <a:r>
              <a:rPr lang="es-CO" sz="700" dirty="0" err="1">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134" name="Elbow Connector 133"/>
          <p:cNvCxnSpPr>
            <a:stCxn id="132" idx="0"/>
            <a:endCxn id="80" idx="1"/>
          </p:cNvCxnSpPr>
          <p:nvPr/>
        </p:nvCxnSpPr>
        <p:spPr>
          <a:xfrm rot="16200000" flipH="1">
            <a:off x="5374583" y="1295864"/>
            <a:ext cx="87592" cy="2118332"/>
          </a:xfrm>
          <a:prstGeom prst="bentConnector4">
            <a:avLst>
              <a:gd name="adj1" fmla="val -119699"/>
              <a:gd name="adj2" fmla="val 7853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00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Componentes</a:t>
            </a:r>
          </a:p>
        </p:txBody>
      </p:sp>
      <p:sp>
        <p:nvSpPr>
          <p:cNvPr id="3" name="Content Placeholder 2"/>
          <p:cNvSpPr>
            <a:spLocks noGrp="1"/>
          </p:cNvSpPr>
          <p:nvPr>
            <p:ph idx="1"/>
          </p:nvPr>
        </p:nvSpPr>
        <p:spPr/>
        <p:txBody>
          <a:bodyPr/>
          <a:lstStyle/>
          <a:p>
            <a:r>
              <a:rPr lang="es-CO" dirty="0"/>
              <a:t>JWS: JSON Web </a:t>
            </a:r>
            <a:r>
              <a:rPr lang="es-CO" dirty="0" err="1"/>
              <a:t>Signature</a:t>
            </a:r>
            <a:endParaRPr lang="es-CO" dirty="0"/>
          </a:p>
          <a:p>
            <a:endParaRPr lang="es-CO" dirty="0"/>
          </a:p>
        </p:txBody>
      </p:sp>
      <p:sp>
        <p:nvSpPr>
          <p:cNvPr id="4" name="Rectangle 3"/>
          <p:cNvSpPr/>
          <p:nvPr/>
        </p:nvSpPr>
        <p:spPr>
          <a:xfrm>
            <a:off x="471376" y="2242564"/>
            <a:ext cx="4572000" cy="738664"/>
          </a:xfrm>
          <a:prstGeom prst="rect">
            <a:avLst/>
          </a:prstGeom>
          <a:solidFill>
            <a:schemeClr val="accent1">
              <a:lumMod val="40000"/>
              <a:lumOff val="60000"/>
            </a:schemeClr>
          </a:solidFill>
        </p:spPr>
        <p:txBody>
          <a:bodyPr>
            <a:spAutoFit/>
          </a:bodyPr>
          <a:lstStyle/>
          <a:p>
            <a:pPr algn="l"/>
            <a:r>
              <a:rPr lang="es-CO" sz="1400" dirty="0"/>
              <a:t>{"alg":"RS256",</a:t>
            </a:r>
          </a:p>
          <a:p>
            <a:pPr algn="l"/>
            <a:r>
              <a:rPr lang="es-CO" sz="1400" dirty="0"/>
              <a:t>  "</a:t>
            </a:r>
            <a:r>
              <a:rPr lang="es-CO" sz="1400" dirty="0" err="1"/>
              <a:t>kid</a:t>
            </a:r>
            <a:r>
              <a:rPr lang="es-CO" sz="1400" dirty="0"/>
              <a:t>":</a:t>
            </a:r>
            <a:r>
              <a:rPr lang="es-CO" sz="1400" dirty="0" err="1">
                <a:hlinkClick r:id="rId2"/>
              </a:rPr>
              <a:t>bilbo.baggins@hobbiton.example</a:t>
            </a:r>
            <a:endParaRPr lang="es-CO" sz="1400" dirty="0"/>
          </a:p>
          <a:p>
            <a:pPr algn="l"/>
            <a:r>
              <a:rPr lang="es-CO" sz="1400" dirty="0"/>
              <a:t>}</a:t>
            </a:r>
          </a:p>
        </p:txBody>
      </p:sp>
      <p:sp>
        <p:nvSpPr>
          <p:cNvPr id="5" name="Rectangle 4"/>
          <p:cNvSpPr/>
          <p:nvPr/>
        </p:nvSpPr>
        <p:spPr>
          <a:xfrm>
            <a:off x="4384158" y="2838113"/>
            <a:ext cx="4572000" cy="430887"/>
          </a:xfrm>
          <a:prstGeom prst="rect">
            <a:avLst/>
          </a:prstGeom>
          <a:solidFill>
            <a:schemeClr val="accent3">
              <a:lumMod val="40000"/>
              <a:lumOff val="60000"/>
            </a:schemeClr>
          </a:solidFill>
        </p:spPr>
        <p:txBody>
          <a:bodyPr>
            <a:spAutoFit/>
          </a:bodyPr>
          <a:lstStyle/>
          <a:p>
            <a:pPr algn="l"/>
            <a:r>
              <a:rPr lang="es-CO" sz="1100" dirty="0"/>
              <a:t>eyJhbGciOiJSUzI1NiIsImtpZCI6ImJpbGJvLmJhZ2dpbnNAaG9iYml0b24uZXhhbXBsZSJ9</a:t>
            </a:r>
          </a:p>
        </p:txBody>
      </p:sp>
      <p:sp>
        <p:nvSpPr>
          <p:cNvPr id="6" name="TextBox 5"/>
          <p:cNvSpPr txBox="1"/>
          <p:nvPr/>
        </p:nvSpPr>
        <p:spPr>
          <a:xfrm>
            <a:off x="7591761" y="3142811"/>
            <a:ext cx="771365" cy="307777"/>
          </a:xfrm>
          <a:prstGeom prst="rect">
            <a:avLst/>
          </a:prstGeom>
          <a:noFill/>
        </p:spPr>
        <p:txBody>
          <a:bodyPr wrap="none" rtlCol="0">
            <a:spAutoFit/>
          </a:bodyPr>
          <a:lstStyle/>
          <a:p>
            <a:r>
              <a:rPr lang="es-CO" sz="1400" dirty="0"/>
              <a:t>base64</a:t>
            </a:r>
          </a:p>
        </p:txBody>
      </p:sp>
      <p:sp>
        <p:nvSpPr>
          <p:cNvPr id="9" name="TextBox 8"/>
          <p:cNvSpPr txBox="1"/>
          <p:nvPr/>
        </p:nvSpPr>
        <p:spPr>
          <a:xfrm>
            <a:off x="2489493" y="2914286"/>
            <a:ext cx="1704313" cy="230832"/>
          </a:xfrm>
          <a:prstGeom prst="rect">
            <a:avLst/>
          </a:prstGeom>
          <a:noFill/>
        </p:spPr>
        <p:txBody>
          <a:bodyPr wrap="none" rtlCol="0">
            <a:spAutoFit/>
          </a:bodyPr>
          <a:lstStyle/>
          <a:p>
            <a:r>
              <a:rPr lang="es-CO" sz="900" dirty="0"/>
              <a:t>JWS </a:t>
            </a:r>
            <a:r>
              <a:rPr lang="es-CO" sz="900" dirty="0" err="1"/>
              <a:t>Protected</a:t>
            </a:r>
            <a:r>
              <a:rPr lang="es-CO" sz="900" dirty="0"/>
              <a:t> </a:t>
            </a:r>
            <a:r>
              <a:rPr lang="es-CO" sz="900" dirty="0" err="1"/>
              <a:t>Header</a:t>
            </a:r>
            <a:r>
              <a:rPr lang="es-CO" sz="900" dirty="0"/>
              <a:t> JSON</a:t>
            </a:r>
          </a:p>
        </p:txBody>
      </p:sp>
      <p:pic>
        <p:nvPicPr>
          <p:cNvPr id="3075" name="Picture 3"/>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88421" y="1188029"/>
            <a:ext cx="4800600" cy="38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225003" y="1543489"/>
            <a:ext cx="4648200" cy="531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975008" y="2010143"/>
            <a:ext cx="1838965" cy="369332"/>
          </a:xfrm>
          <a:prstGeom prst="rect">
            <a:avLst/>
          </a:prstGeom>
          <a:noFill/>
        </p:spPr>
        <p:txBody>
          <a:bodyPr wrap="none" rtlCol="0">
            <a:spAutoFit/>
          </a:bodyPr>
          <a:lstStyle/>
          <a:p>
            <a:r>
              <a:rPr lang="es-CO" dirty="0"/>
              <a:t>UTF-8 y base64</a:t>
            </a:r>
          </a:p>
        </p:txBody>
      </p:sp>
      <p:pic>
        <p:nvPicPr>
          <p:cNvPr id="3077" name="Picture 5"/>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14118" y="3328209"/>
            <a:ext cx="4264209" cy="1148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Bent Arrow 6"/>
          <p:cNvSpPr/>
          <p:nvPr/>
        </p:nvSpPr>
        <p:spPr>
          <a:xfrm rot="5400000">
            <a:off x="5058440" y="2408386"/>
            <a:ext cx="303026" cy="333154"/>
          </a:xfrm>
          <a:prstGeom prst="bentArrow">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s-CO">
              <a:solidFill>
                <a:schemeClr val="tx1"/>
              </a:solidFill>
            </a:endParaRPr>
          </a:p>
        </p:txBody>
      </p:sp>
      <p:sp>
        <p:nvSpPr>
          <p:cNvPr id="15" name="Bent Arrow 14"/>
          <p:cNvSpPr/>
          <p:nvPr/>
        </p:nvSpPr>
        <p:spPr>
          <a:xfrm rot="5400000">
            <a:off x="5175731" y="1225399"/>
            <a:ext cx="303026" cy="333154"/>
          </a:xfrm>
          <a:prstGeom prst="bentArrow">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s-CO">
              <a:solidFill>
                <a:schemeClr val="tx1"/>
              </a:solidFill>
            </a:endParaRPr>
          </a:p>
        </p:txBody>
      </p:sp>
      <p:sp>
        <p:nvSpPr>
          <p:cNvPr id="16" name="Bent Arrow 15"/>
          <p:cNvSpPr/>
          <p:nvPr/>
        </p:nvSpPr>
        <p:spPr>
          <a:xfrm rot="5400000">
            <a:off x="4858192" y="3584609"/>
            <a:ext cx="303026" cy="333154"/>
          </a:xfrm>
          <a:prstGeom prst="bentArrow">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s-CO">
              <a:solidFill>
                <a:schemeClr val="tx1"/>
              </a:solidFill>
            </a:endParaRPr>
          </a:p>
        </p:txBody>
      </p:sp>
      <p:sp>
        <p:nvSpPr>
          <p:cNvPr id="10" name="Rectangle 7"/>
          <p:cNvSpPr>
            <a:spLocks noChangeArrowheads="1"/>
          </p:cNvSpPr>
          <p:nvPr/>
        </p:nvSpPr>
        <p:spPr bwMode="auto">
          <a:xfrm>
            <a:off x="5433571" y="2505714"/>
            <a:ext cx="3439633"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"RS256" = (RSASSA- PKCS1-v1_5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with</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SHA-256)</a:t>
            </a:r>
            <a:r>
              <a:rPr kumimoji="0" lang="es-CO" altLang="es-CO" sz="600" b="0" i="0" u="none" strike="noStrike" cap="none" normalizeH="0" baseline="0" dirty="0">
                <a:ln>
                  <a:noFill/>
                </a:ln>
                <a:solidFill>
                  <a:schemeClr val="tx1"/>
                </a:solidFill>
                <a:effectLst/>
                <a:latin typeface="Arial" pitchFamily="34" charset="0"/>
                <a:cs typeface="Arial" pitchFamily="34" charset="0"/>
              </a:rPr>
              <a:t> </a:t>
            </a:r>
            <a:endParaRPr kumimoji="0" lang="es-CO" altLang="es-CO" sz="1800" b="0" i="0" u="none" strike="noStrike" cap="none" normalizeH="0" baseline="0" dirty="0">
              <a:ln>
                <a:noFill/>
              </a:ln>
              <a:solidFill>
                <a:schemeClr val="tx1"/>
              </a:solidFill>
              <a:effectLst/>
              <a:latin typeface="Arial" pitchFamily="34" charset="0"/>
              <a:cs typeface="Arial" pitchFamily="34" charset="0"/>
            </a:endParaRPr>
          </a:p>
        </p:txBody>
      </p:sp>
      <p:pic>
        <p:nvPicPr>
          <p:cNvPr id="3080" name="Picture 8"/>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687743" y="3902699"/>
            <a:ext cx="4328667" cy="1072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4985490" y="4863702"/>
            <a:ext cx="4158511" cy="276999"/>
          </a:xfrm>
          <a:prstGeom prst="rect">
            <a:avLst/>
          </a:prstGeom>
          <a:noFill/>
        </p:spPr>
        <p:txBody>
          <a:bodyPr wrap="none" rtlCol="0">
            <a:spAutoFit/>
          </a:bodyPr>
          <a:lstStyle/>
          <a:p>
            <a:r>
              <a:rPr lang="en-US" sz="1200" dirty="0"/>
              <a:t>"RS256" (RSASSA- PKCS1-v1_5 with SHA-256)</a:t>
            </a:r>
            <a:r>
              <a:rPr lang="es-CO" sz="1200" dirty="0"/>
              <a:t> y base64</a:t>
            </a:r>
          </a:p>
        </p:txBody>
      </p:sp>
    </p:spTree>
    <p:extLst>
      <p:ext uri="{BB962C8B-B14F-4D97-AF65-F5344CB8AC3E}">
        <p14:creationId xmlns:p14="http://schemas.microsoft.com/office/powerpoint/2010/main" val="8230501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a:t>JWS (2):</a:t>
            </a:r>
          </a:p>
          <a:p>
            <a:endParaRPr lang="es-CO" dirty="0"/>
          </a:p>
        </p:txBody>
      </p:sp>
      <p:pic>
        <p:nvPicPr>
          <p:cNvPr id="4098" name="Picture 2"/>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08481" y="1789659"/>
            <a:ext cx="4072710" cy="19423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992463" y="1789659"/>
            <a:ext cx="3945309" cy="26129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59351" y="1457260"/>
            <a:ext cx="3063659" cy="369332"/>
          </a:xfrm>
          <a:prstGeom prst="rect">
            <a:avLst/>
          </a:prstGeom>
        </p:spPr>
        <p:txBody>
          <a:bodyPr wrap="none">
            <a:spAutoFit/>
          </a:bodyPr>
          <a:lstStyle/>
          <a:p>
            <a:pPr marL="400050" lvl="1" indent="0">
              <a:buNone/>
            </a:pPr>
            <a:r>
              <a:rPr lang="es-CO" b="1" dirty="0"/>
              <a:t>Compact </a:t>
            </a:r>
            <a:r>
              <a:rPr lang="es-CO" b="1" dirty="0" err="1"/>
              <a:t>Serialization</a:t>
            </a:r>
            <a:r>
              <a:rPr lang="es-CO" b="1" dirty="0"/>
              <a:t> </a:t>
            </a:r>
          </a:p>
        </p:txBody>
      </p:sp>
      <p:sp>
        <p:nvSpPr>
          <p:cNvPr id="7" name="Rectangle 6"/>
          <p:cNvSpPr/>
          <p:nvPr/>
        </p:nvSpPr>
        <p:spPr>
          <a:xfrm>
            <a:off x="5197474" y="1457260"/>
            <a:ext cx="2704587" cy="369332"/>
          </a:xfrm>
          <a:prstGeom prst="rect">
            <a:avLst/>
          </a:prstGeom>
        </p:spPr>
        <p:txBody>
          <a:bodyPr wrap="none">
            <a:spAutoFit/>
          </a:bodyPr>
          <a:lstStyle/>
          <a:p>
            <a:pPr marL="400050" lvl="1" indent="0">
              <a:buNone/>
            </a:pPr>
            <a:r>
              <a:rPr lang="es-CO" b="1" dirty="0"/>
              <a:t>JSON </a:t>
            </a:r>
            <a:r>
              <a:rPr lang="es-CO" b="1" dirty="0" err="1"/>
              <a:t>Serialization</a:t>
            </a:r>
            <a:r>
              <a:rPr lang="es-CO" b="1" dirty="0"/>
              <a:t> </a:t>
            </a:r>
          </a:p>
        </p:txBody>
      </p:sp>
    </p:spTree>
    <p:extLst>
      <p:ext uri="{BB962C8B-B14F-4D97-AF65-F5344CB8AC3E}">
        <p14:creationId xmlns:p14="http://schemas.microsoft.com/office/powerpoint/2010/main" val="20820168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Ejemplo</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1884" y="654368"/>
            <a:ext cx="5013532" cy="402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507831" y="4711350"/>
            <a:ext cx="4572000" cy="461665"/>
          </a:xfrm>
          <a:prstGeom prst="rect">
            <a:avLst/>
          </a:prstGeom>
        </p:spPr>
        <p:txBody>
          <a:bodyPr>
            <a:spAutoFit/>
          </a:bodyPr>
          <a:lstStyle/>
          <a:p>
            <a:r>
              <a:rPr lang="en-US" sz="1200" dirty="0"/>
              <a:t>The JWS payload not necessarily needs to be a JSON payload, it can be of any content type</a:t>
            </a:r>
            <a:endParaRPr lang="es-CO" sz="1200" dirty="0"/>
          </a:p>
        </p:txBody>
      </p:sp>
    </p:spTree>
    <p:extLst>
      <p:ext uri="{BB962C8B-B14F-4D97-AF65-F5344CB8AC3E}">
        <p14:creationId xmlns:p14="http://schemas.microsoft.com/office/powerpoint/2010/main" val="31460775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JWE</a:t>
            </a:r>
          </a:p>
        </p:txBody>
      </p:sp>
      <p:sp>
        <p:nvSpPr>
          <p:cNvPr id="3" name="Content Placeholder 2"/>
          <p:cNvSpPr>
            <a:spLocks noGrp="1"/>
          </p:cNvSpPr>
          <p:nvPr>
            <p:ph idx="1"/>
          </p:nvPr>
        </p:nvSpPr>
        <p:spPr>
          <a:xfrm>
            <a:off x="323850" y="654537"/>
            <a:ext cx="9033510" cy="4158647"/>
          </a:xfrm>
        </p:spPr>
        <p:txBody>
          <a:bodyPr/>
          <a:lstStyle/>
          <a:p>
            <a:r>
              <a:rPr lang="es-CO" dirty="0"/>
              <a:t>Formato</a:t>
            </a:r>
          </a:p>
          <a:p>
            <a:pPr marL="457200" lvl="1" indent="0">
              <a:buNone/>
            </a:pPr>
            <a:r>
              <a:rPr lang="es-CO" dirty="0">
                <a:solidFill>
                  <a:srgbClr val="FF0000"/>
                </a:solidFill>
              </a:rPr>
              <a:t>{</a:t>
            </a:r>
            <a:r>
              <a:rPr lang="es-CO" dirty="0" err="1">
                <a:solidFill>
                  <a:srgbClr val="FF0000"/>
                </a:solidFill>
              </a:rPr>
              <a:t>header</a:t>
            </a:r>
            <a:r>
              <a:rPr lang="es-CO" dirty="0">
                <a:solidFill>
                  <a:srgbClr val="FF0000"/>
                </a:solidFill>
              </a:rPr>
              <a:t>}.</a:t>
            </a:r>
            <a:r>
              <a:rPr lang="es-CO" dirty="0">
                <a:solidFill>
                  <a:schemeClr val="accent3">
                    <a:lumMod val="75000"/>
                  </a:schemeClr>
                </a:solidFill>
              </a:rPr>
              <a:t>{</a:t>
            </a:r>
            <a:r>
              <a:rPr lang="es-CO" dirty="0" err="1">
                <a:solidFill>
                  <a:schemeClr val="accent3">
                    <a:lumMod val="75000"/>
                  </a:schemeClr>
                </a:solidFill>
              </a:rPr>
              <a:t>EncryptedKey</a:t>
            </a:r>
            <a:r>
              <a:rPr lang="es-CO" dirty="0">
                <a:solidFill>
                  <a:schemeClr val="accent3">
                    <a:lumMod val="75000"/>
                  </a:schemeClr>
                </a:solidFill>
              </a:rPr>
              <a:t>}.{</a:t>
            </a:r>
            <a:r>
              <a:rPr lang="es-CO" dirty="0" err="1">
                <a:solidFill>
                  <a:schemeClr val="accent6">
                    <a:lumMod val="75000"/>
                  </a:schemeClr>
                </a:solidFill>
              </a:rPr>
              <a:t>InitializationVector</a:t>
            </a:r>
            <a:r>
              <a:rPr lang="es-CO" dirty="0">
                <a:solidFill>
                  <a:schemeClr val="accent6">
                    <a:lumMod val="75000"/>
                  </a:schemeClr>
                </a:solidFill>
              </a:rPr>
              <a:t>}.{</a:t>
            </a:r>
            <a:r>
              <a:rPr lang="es-CO" dirty="0" err="1">
                <a:solidFill>
                  <a:srgbClr val="00B050"/>
                </a:solidFill>
              </a:rPr>
              <a:t>CipherText</a:t>
            </a:r>
            <a:r>
              <a:rPr lang="es-CO" dirty="0">
                <a:solidFill>
                  <a:srgbClr val="00B050"/>
                </a:solidFill>
              </a:rPr>
              <a:t>}.</a:t>
            </a:r>
            <a:r>
              <a:rPr lang="es-CO" dirty="0">
                <a:solidFill>
                  <a:srgbClr val="C00000"/>
                </a:solidFill>
              </a:rPr>
              <a:t>{</a:t>
            </a:r>
            <a:r>
              <a:rPr lang="es-CO" dirty="0" err="1">
                <a:solidFill>
                  <a:srgbClr val="C00000"/>
                </a:solidFill>
              </a:rPr>
              <a:t>AuthenticationTag</a:t>
            </a:r>
            <a:r>
              <a:rPr lang="es-CO" dirty="0">
                <a:solidFill>
                  <a:srgbClr val="C00000"/>
                </a:solidFill>
              </a:rPr>
              <a:t>}</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620680"/>
            <a:ext cx="6444642" cy="2092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885" y="3943436"/>
            <a:ext cx="5713095" cy="1095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1793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697860"/>
            <a:ext cx="8534400" cy="407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2523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a:t>JSON Web </a:t>
            </a:r>
            <a:r>
              <a:rPr lang="es-CO" dirty="0" err="1"/>
              <a:t>Encryption</a:t>
            </a:r>
            <a:r>
              <a:rPr lang="es-CO" dirty="0"/>
              <a:t> </a:t>
            </a:r>
          </a:p>
        </p:txBody>
      </p:sp>
      <p:pic>
        <p:nvPicPr>
          <p:cNvPr id="8194" name="Picture 2"/>
          <p:cNvPicPr>
            <a:picLocks noChangeAspect="1" noChangeArrowheads="1"/>
          </p:cNvPicPr>
          <p:nvPr/>
        </p:nvPicPr>
        <p:blipFill>
          <a:blip r:embed="rId2">
            <a:clrChange>
              <a:clrFrom>
                <a:srgbClr val="FFFDFF"/>
              </a:clrFrom>
              <a:clrTo>
                <a:srgbClr val="FFFDFF">
                  <a:alpha val="0"/>
                </a:srgbClr>
              </a:clrTo>
            </a:clrChang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779182" y="1195116"/>
            <a:ext cx="5067025" cy="327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660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Componentes</a:t>
            </a:r>
          </a:p>
        </p:txBody>
      </p:sp>
      <p:sp>
        <p:nvSpPr>
          <p:cNvPr id="3" name="Content Placeholder 2"/>
          <p:cNvSpPr>
            <a:spLocks noGrp="1"/>
          </p:cNvSpPr>
          <p:nvPr>
            <p:ph idx="1"/>
          </p:nvPr>
        </p:nvSpPr>
        <p:spPr/>
        <p:txBody>
          <a:bodyPr/>
          <a:lstStyle/>
          <a:p>
            <a:r>
              <a:rPr lang="es-CO" dirty="0"/>
              <a:t>JWE: JSON Web </a:t>
            </a:r>
            <a:r>
              <a:rPr lang="es-CO" dirty="0" err="1"/>
              <a:t>Encryption</a:t>
            </a:r>
            <a:endParaRPr lang="es-CO" dirty="0"/>
          </a:p>
          <a:p>
            <a:endParaRPr lang="es-CO" dirty="0"/>
          </a:p>
        </p:txBody>
      </p:sp>
      <p:sp>
        <p:nvSpPr>
          <p:cNvPr id="10" name="Rectangle 7"/>
          <p:cNvSpPr>
            <a:spLocks noChangeArrowheads="1"/>
          </p:cNvSpPr>
          <p:nvPr/>
        </p:nvSpPr>
        <p:spPr bwMode="auto">
          <a:xfrm>
            <a:off x="4324583" y="771404"/>
            <a:ext cx="53008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171450" indent="-171450" algn="l">
              <a:buFont typeface="Arial" panose="020B0604020202020204" pitchFamily="34" charset="0"/>
              <a:buChar char="•"/>
            </a:pPr>
            <a:r>
              <a:rPr lang="es-CO" sz="900" dirty="0"/>
              <a:t>"RSA1_5“= (RSAES-PKCS1-v1_5) </a:t>
            </a:r>
            <a:r>
              <a:rPr lang="es-CO" sz="900" dirty="0" err="1"/>
              <a:t>key</a:t>
            </a:r>
            <a:r>
              <a:rPr lang="es-CO" sz="900" dirty="0"/>
              <a:t> </a:t>
            </a:r>
            <a:r>
              <a:rPr lang="es-CO" sz="900" dirty="0" err="1"/>
              <a:t>encryption</a:t>
            </a:r>
            <a:r>
              <a:rPr lang="es-CO" sz="900" dirty="0"/>
              <a:t> </a:t>
            </a:r>
            <a:r>
              <a:rPr lang="es-CO" sz="900" dirty="0" err="1"/>
              <a:t>algorithm</a:t>
            </a:r>
            <a:r>
              <a:rPr lang="es-CO" sz="900" dirty="0"/>
              <a:t> </a:t>
            </a:r>
          </a:p>
          <a:p>
            <a:pPr marL="171450" lvl="0" indent="-171450" algn="l">
              <a:buFont typeface="Arial" panose="020B0604020202020204" pitchFamily="34" charset="0"/>
              <a:buChar char="•"/>
            </a:pPr>
            <a:r>
              <a:rPr lang="es-CO" sz="900" dirty="0"/>
              <a:t>"A128CBC-HS256“ = (AES-128-CBC-HMAC-SHA-256) </a:t>
            </a:r>
            <a:r>
              <a:rPr lang="es-CO" sz="900" dirty="0" err="1"/>
              <a:t>content</a:t>
            </a:r>
            <a:r>
              <a:rPr lang="es-CO" sz="900" dirty="0"/>
              <a:t> </a:t>
            </a:r>
            <a:r>
              <a:rPr lang="es-CO" sz="900" dirty="0" err="1"/>
              <a:t>encryption</a:t>
            </a:r>
            <a:r>
              <a:rPr lang="es-CO" sz="900" dirty="0"/>
              <a:t> </a:t>
            </a:r>
            <a:r>
              <a:rPr lang="es-CO" sz="900" dirty="0" err="1"/>
              <a:t>algorithm</a:t>
            </a:r>
            <a:r>
              <a:rPr lang="es-CO" sz="900" dirty="0"/>
              <a:t>.</a:t>
            </a:r>
            <a:endParaRPr kumimoji="0" lang="es-CO" altLang="es-CO" sz="1800" b="0" i="0" u="none" strike="noStrike" cap="none" normalizeH="0" baseline="0" dirty="0">
              <a:ln>
                <a:noFill/>
              </a:ln>
              <a:solidFill>
                <a:schemeClr val="tx1"/>
              </a:solidFill>
              <a:effectLst/>
              <a:latin typeface="Arial" pitchFamily="34" charset="0"/>
              <a:cs typeface="Arial" pitchFamily="34" charset="0"/>
            </a:endParaRPr>
          </a:p>
        </p:txBody>
      </p:sp>
      <p:pic>
        <p:nvPicPr>
          <p:cNvPr id="5122"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34730" y="1339703"/>
            <a:ext cx="2779070" cy="3404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754070" y="1365137"/>
            <a:ext cx="3022415" cy="287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4"/>
          <p:cNvSpPr>
            <a:spLocks noChangeArrowheads="1"/>
          </p:cNvSpPr>
          <p:nvPr/>
        </p:nvSpPr>
        <p:spPr bwMode="auto">
          <a:xfrm>
            <a:off x="5389932" y="1645522"/>
            <a:ext cx="375406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AES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symmetric</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key</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as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the</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Content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Encryption</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Key (CEK)</a:t>
            </a:r>
            <a:r>
              <a:rPr kumimoji="0" lang="es-CO" altLang="es-CO" sz="600" b="0" i="0" u="none" strike="noStrike" cap="none" normalizeH="0" baseline="0" dirty="0">
                <a:ln>
                  <a:noFill/>
                </a:ln>
                <a:solidFill>
                  <a:schemeClr val="tx1"/>
                </a:solidFill>
                <a:effectLst/>
                <a:latin typeface="Arial" pitchFamily="34" charset="0"/>
                <a:cs typeface="Arial" pitchFamily="34" charset="0"/>
              </a:rPr>
              <a:t> </a:t>
            </a:r>
            <a:endParaRPr kumimoji="0" lang="es-CO" altLang="es-CO" sz="1800" b="0" i="0" u="none" strike="noStrike" cap="none" normalizeH="0" baseline="0" dirty="0">
              <a:ln>
                <a:noFill/>
              </a:ln>
              <a:solidFill>
                <a:schemeClr val="tx1"/>
              </a:solidFill>
              <a:effectLst/>
              <a:latin typeface="Arial" pitchFamily="34" charset="0"/>
              <a:cs typeface="Arial" pitchFamily="34" charset="0"/>
            </a:endParaRPr>
          </a:p>
        </p:txBody>
      </p:sp>
      <p:pic>
        <p:nvPicPr>
          <p:cNvPr id="5125" name="Picture 5"/>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754070" y="2029390"/>
            <a:ext cx="2652713" cy="265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754069" y="2550882"/>
            <a:ext cx="4064184" cy="982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7"/>
          <p:cNvSpPr>
            <a:spLocks noChangeArrowheads="1"/>
          </p:cNvSpPr>
          <p:nvPr/>
        </p:nvSpPr>
        <p:spPr bwMode="auto">
          <a:xfrm>
            <a:off x="5491050" y="3563519"/>
            <a:ext cx="355183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Performing</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the</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key</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encryption</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operation</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over</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the</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CEK (Figure 74)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with</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the</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RSA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key</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(Figure 73)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results</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in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the</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following</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Encrypted</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Key:</a:t>
            </a:r>
            <a:r>
              <a:rPr kumimoji="0" lang="es-CO" altLang="es-CO" sz="600" b="0" i="0" u="none" strike="noStrike" cap="none" normalizeH="0" baseline="0" dirty="0">
                <a:ln>
                  <a:noFill/>
                </a:ln>
                <a:solidFill>
                  <a:schemeClr val="tx1"/>
                </a:solidFill>
                <a:effectLst/>
                <a:latin typeface="Arial" pitchFamily="34" charset="0"/>
                <a:cs typeface="Arial" pitchFamily="34" charset="0"/>
              </a:rPr>
              <a:t> </a:t>
            </a:r>
            <a:endParaRPr kumimoji="0" lang="es-CO" altLang="es-CO"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3756232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dirty="0"/>
          </a:p>
        </p:txBody>
      </p:sp>
      <p:sp>
        <p:nvSpPr>
          <p:cNvPr id="3" name="Content Placeholder 2"/>
          <p:cNvSpPr>
            <a:spLocks noGrp="1"/>
          </p:cNvSpPr>
          <p:nvPr>
            <p:ph idx="1"/>
          </p:nvPr>
        </p:nvSpPr>
        <p:spPr/>
        <p:txBody>
          <a:bodyPr/>
          <a:lstStyle/>
          <a:p>
            <a:r>
              <a:rPr lang="es-CO" dirty="0"/>
              <a:t>JWE(2)</a:t>
            </a:r>
          </a:p>
        </p:txBody>
      </p:sp>
      <p:pic>
        <p:nvPicPr>
          <p:cNvPr id="6146"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48058" y="1042457"/>
            <a:ext cx="3414897" cy="820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156628" y="1742057"/>
            <a:ext cx="3052246" cy="381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82233" y="2993104"/>
            <a:ext cx="4507982" cy="9399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5367" y="3784289"/>
            <a:ext cx="812698" cy="731428"/>
          </a:xfrm>
          <a:prstGeom prst="rect">
            <a:avLst/>
          </a:prstGeom>
          <a:ln>
            <a:noFill/>
          </a:ln>
          <a:effectLst>
            <a:outerShdw blurRad="292100" dist="139700" dir="2700000" algn="tl" rotWithShape="0">
              <a:srgbClr val="333333">
                <a:alpha val="65000"/>
              </a:srgbClr>
            </a:outerShdw>
          </a:effectLst>
        </p:spPr>
      </p:pic>
      <p:pic>
        <p:nvPicPr>
          <p:cNvPr id="6149" name="Picture 5"/>
          <p:cNvPicPr>
            <a:picLocks noChangeAspect="1" noChangeArrowheads="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rot="18676010">
            <a:off x="4370656" y="2777403"/>
            <a:ext cx="2396114" cy="5295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20608848">
            <a:off x="5054011" y="3849735"/>
            <a:ext cx="808073" cy="16672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10" name="Right Arrow 9"/>
          <p:cNvSpPr/>
          <p:nvPr/>
        </p:nvSpPr>
        <p:spPr>
          <a:xfrm rot="957247">
            <a:off x="5079852" y="4314611"/>
            <a:ext cx="808073" cy="16672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pic>
        <p:nvPicPr>
          <p:cNvPr id="6150" name="Picture 6"/>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897823" y="3190154"/>
            <a:ext cx="3073791" cy="8544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897823" y="4420109"/>
            <a:ext cx="3073791" cy="362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8"/>
          <p:cNvSpPr>
            <a:spLocks noChangeArrowheads="1"/>
          </p:cNvSpPr>
          <p:nvPr/>
        </p:nvSpPr>
        <p:spPr bwMode="auto">
          <a:xfrm>
            <a:off x="5208925" y="3968617"/>
            <a:ext cx="132563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Ciphertext</a:t>
            </a:r>
            <a:r>
              <a:rPr kumimoji="0" lang="es-CO" altLang="es-CO" sz="600" b="0" i="0" u="none" strike="noStrike" cap="none" normalizeH="0" baseline="0" dirty="0">
                <a:ln>
                  <a:noFill/>
                </a:ln>
                <a:solidFill>
                  <a:schemeClr val="tx1"/>
                </a:solidFill>
                <a:effectLst/>
                <a:latin typeface="Arial" pitchFamily="34" charset="0"/>
                <a:cs typeface="Arial" pitchFamily="34" charset="0"/>
              </a:rPr>
              <a:t> </a:t>
            </a:r>
            <a:endParaRPr kumimoji="0" lang="es-CO" altLang="es-CO" sz="1800" b="0" i="0" u="none" strike="noStrike" cap="none" normalizeH="0" baseline="0" dirty="0">
              <a:ln>
                <a:noFill/>
              </a:ln>
              <a:solidFill>
                <a:schemeClr val="tx1"/>
              </a:solidFill>
              <a:effectLst/>
              <a:latin typeface="Arial" pitchFamily="34" charset="0"/>
              <a:cs typeface="Arial" pitchFamily="34" charset="0"/>
            </a:endParaRPr>
          </a:p>
        </p:txBody>
      </p:sp>
      <p:sp>
        <p:nvSpPr>
          <p:cNvPr id="14" name="Rectangle 8"/>
          <p:cNvSpPr>
            <a:spLocks noChangeArrowheads="1"/>
          </p:cNvSpPr>
          <p:nvPr/>
        </p:nvSpPr>
        <p:spPr bwMode="auto">
          <a:xfrm>
            <a:off x="5208925" y="4210946"/>
            <a:ext cx="132563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Authentication</a:t>
            </a:r>
            <a:r>
              <a:rPr kumimoji="0" lang="es-CO" altLang="es-CO" sz="900" b="0" i="0" u="none" strike="noStrike" cap="none" normalizeH="0" baseline="0" dirty="0">
                <a:ln>
                  <a:noFill/>
                </a:ln>
                <a:solidFill>
                  <a:srgbClr val="000000"/>
                </a:solidFill>
                <a:effectLst/>
                <a:latin typeface="Arial Unicode MS" pitchFamily="34" charset="-128"/>
                <a:cs typeface="Arial" pitchFamily="34" charset="0"/>
              </a:rPr>
              <a:t> </a:t>
            </a:r>
            <a:r>
              <a:rPr kumimoji="0" lang="es-CO" altLang="es-CO" sz="900" b="0" i="0" u="none" strike="noStrike" cap="none" normalizeH="0" baseline="0" dirty="0" err="1">
                <a:ln>
                  <a:noFill/>
                </a:ln>
                <a:solidFill>
                  <a:srgbClr val="000000"/>
                </a:solidFill>
                <a:effectLst/>
                <a:latin typeface="Arial Unicode MS" pitchFamily="34" charset="-128"/>
                <a:cs typeface="Arial" pitchFamily="34" charset="0"/>
              </a:rPr>
              <a:t>Tag</a:t>
            </a:r>
            <a:endParaRPr kumimoji="0" lang="es-CO" altLang="es-CO"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924125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a:t>JWE (3):</a:t>
            </a:r>
          </a:p>
          <a:p>
            <a:endParaRPr lang="es-CO" dirty="0"/>
          </a:p>
        </p:txBody>
      </p:sp>
      <p:sp>
        <p:nvSpPr>
          <p:cNvPr id="4" name="Rectangle 3"/>
          <p:cNvSpPr/>
          <p:nvPr/>
        </p:nvSpPr>
        <p:spPr>
          <a:xfrm>
            <a:off x="559351" y="953303"/>
            <a:ext cx="3063659" cy="369332"/>
          </a:xfrm>
          <a:prstGeom prst="rect">
            <a:avLst/>
          </a:prstGeom>
        </p:spPr>
        <p:txBody>
          <a:bodyPr wrap="none">
            <a:spAutoFit/>
          </a:bodyPr>
          <a:lstStyle/>
          <a:p>
            <a:pPr marL="400050" lvl="1" indent="0">
              <a:buNone/>
            </a:pPr>
            <a:r>
              <a:rPr lang="es-CO" b="1" dirty="0"/>
              <a:t>Compact </a:t>
            </a:r>
            <a:r>
              <a:rPr lang="es-CO" b="1" dirty="0" err="1"/>
              <a:t>Serialization</a:t>
            </a:r>
            <a:r>
              <a:rPr lang="es-CO" b="1" dirty="0"/>
              <a:t> </a:t>
            </a:r>
          </a:p>
        </p:txBody>
      </p:sp>
      <p:sp>
        <p:nvSpPr>
          <p:cNvPr id="7" name="Rectangle 6"/>
          <p:cNvSpPr/>
          <p:nvPr/>
        </p:nvSpPr>
        <p:spPr>
          <a:xfrm>
            <a:off x="5197474" y="953303"/>
            <a:ext cx="2704587" cy="369332"/>
          </a:xfrm>
          <a:prstGeom prst="rect">
            <a:avLst/>
          </a:prstGeom>
        </p:spPr>
        <p:txBody>
          <a:bodyPr wrap="none">
            <a:spAutoFit/>
          </a:bodyPr>
          <a:lstStyle/>
          <a:p>
            <a:pPr marL="400050" lvl="1" indent="0">
              <a:buNone/>
            </a:pPr>
            <a:r>
              <a:rPr lang="es-CO" b="1" dirty="0"/>
              <a:t>JSON </a:t>
            </a:r>
            <a:r>
              <a:rPr lang="es-CO" b="1" dirty="0" err="1"/>
              <a:t>Serialization</a:t>
            </a:r>
            <a:r>
              <a:rPr lang="es-CO" b="1" dirty="0"/>
              <a:t> </a:t>
            </a:r>
          </a:p>
        </p:txBody>
      </p:sp>
      <p:pic>
        <p:nvPicPr>
          <p:cNvPr id="7170" name="Picture 2"/>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710721" y="1285702"/>
            <a:ext cx="4272405" cy="2976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137395" y="1285702"/>
            <a:ext cx="3612804" cy="2976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22216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JWE</a:t>
            </a:r>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15697" y="654368"/>
            <a:ext cx="5845907" cy="402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1593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Cloud Manager</a:t>
            </a:r>
          </a:p>
        </p:txBody>
      </p:sp>
      <p:sp>
        <p:nvSpPr>
          <p:cNvPr id="3" name="Content Placeholder 2">
            <a:extLst>
              <a:ext uri="{FF2B5EF4-FFF2-40B4-BE49-F238E27FC236}">
                <a16:creationId xmlns:a16="http://schemas.microsoft.com/office/drawing/2014/main" id="{E3B0CD03-A15D-FF43-99A4-BAC873FB57FE}"/>
              </a:ext>
            </a:extLst>
          </p:cNvPr>
          <p:cNvSpPr>
            <a:spLocks noGrp="1"/>
          </p:cNvSpPr>
          <p:nvPr>
            <p:ph idx="1"/>
          </p:nvPr>
        </p:nvSpPr>
        <p:spPr>
          <a:xfrm>
            <a:off x="323850" y="654537"/>
            <a:ext cx="8432972" cy="885939"/>
          </a:xfrm>
        </p:spPr>
        <p:txBody>
          <a:bodyPr/>
          <a:lstStyle/>
          <a:p>
            <a:endParaRPr lang="en-CO" dirty="0"/>
          </a:p>
        </p:txBody>
      </p:sp>
      <p:pic>
        <p:nvPicPr>
          <p:cNvPr id="6" name="Content Placeholder 4">
            <a:extLst>
              <a:ext uri="{FF2B5EF4-FFF2-40B4-BE49-F238E27FC236}">
                <a16:creationId xmlns:a16="http://schemas.microsoft.com/office/drawing/2014/main" id="{566B5657-48B1-A040-87BD-BEF33481AEF5}"/>
              </a:ext>
            </a:extLst>
          </p:cNvPr>
          <p:cNvPicPr>
            <a:picLocks noChangeAspect="1"/>
          </p:cNvPicPr>
          <p:nvPr/>
        </p:nvPicPr>
        <p:blipFill>
          <a:blip r:embed="rId2"/>
          <a:stretch>
            <a:fillRect/>
          </a:stretch>
        </p:blipFill>
        <p:spPr bwMode="auto">
          <a:xfrm>
            <a:off x="1877661" y="633538"/>
            <a:ext cx="5405154" cy="3876424"/>
          </a:xfrm>
          <a:prstGeom prst="rect">
            <a:avLst/>
          </a:prstGeom>
          <a:noFill/>
          <a:ln w="9525">
            <a:noFill/>
            <a:miter lim="800000"/>
            <a:headEnd/>
            <a:tailEnd/>
          </a:ln>
        </p:spPr>
      </p:pic>
    </p:spTree>
    <p:extLst>
      <p:ext uri="{BB962C8B-B14F-4D97-AF65-F5344CB8AC3E}">
        <p14:creationId xmlns:p14="http://schemas.microsoft.com/office/powerpoint/2010/main" val="42774033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JWE</a:t>
            </a:r>
          </a:p>
        </p:txBody>
      </p:sp>
      <p:pic>
        <p:nvPicPr>
          <p:cNvPr id="10242" name="Picture 2"/>
          <p:cNvPicPr>
            <a:picLocks noGrp="1" noChangeAspect="1" noChangeArrowheads="1"/>
          </p:cNvPicPr>
          <p:nvPr>
            <p:ph idx="1"/>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3382"/>
          <a:stretch/>
        </p:blipFill>
        <p:spPr bwMode="auto">
          <a:xfrm>
            <a:off x="1935480" y="654050"/>
            <a:ext cx="5503795"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17520" y="4503420"/>
            <a:ext cx="1112520" cy="327660"/>
          </a:xfrm>
          <a:prstGeom prst="rect">
            <a:avLst/>
          </a:prstGeom>
          <a:solidFill>
            <a:schemeClr val="bg1"/>
          </a:solidFill>
          <a:ln w="12700">
            <a:noFill/>
          </a:ln>
        </p:spPr>
        <p:style>
          <a:lnRef idx="1">
            <a:schemeClr val="accent1"/>
          </a:lnRef>
          <a:fillRef idx="1">
            <a:schemeClr val="accent1"/>
          </a:fillRef>
          <a:effectRef idx="1">
            <a:schemeClr val="accent1"/>
          </a:effectRef>
          <a:fontRef idx="minor">
            <a:schemeClr val="lt1"/>
          </a:fontRef>
        </p:style>
        <p:txBody>
          <a:bodyPr rtlCol="0" anchor="ctr">
            <a:noAutofit/>
          </a:bodyPr>
          <a:lstStyle/>
          <a:p>
            <a:pPr algn="r"/>
            <a:r>
              <a:rPr lang="es-CO" sz="1400" dirty="0">
                <a:solidFill>
                  <a:schemeClr val="tx1">
                    <a:lumMod val="85000"/>
                    <a:lumOff val="15000"/>
                  </a:schemeClr>
                </a:solidFill>
                <a:effectLst>
                  <a:outerShdw blurRad="38100" dist="38100" dir="2700000" algn="tl">
                    <a:srgbClr val="000000">
                      <a:alpha val="43137"/>
                    </a:srgbClr>
                  </a:outerShdw>
                </a:effectLst>
                <a:uFillTx/>
              </a:rPr>
              <a:t>RECEIVER</a:t>
            </a:r>
          </a:p>
        </p:txBody>
      </p:sp>
    </p:spTree>
    <p:extLst>
      <p:ext uri="{BB962C8B-B14F-4D97-AF65-F5344CB8AC3E}">
        <p14:creationId xmlns:p14="http://schemas.microsoft.com/office/powerpoint/2010/main" val="16583317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96249" y="2614675"/>
            <a:ext cx="2035851" cy="1102519"/>
          </a:xfrm>
        </p:spPr>
        <p:txBody>
          <a:bodyPr/>
          <a:lstStyle/>
          <a:p>
            <a:r>
              <a:rPr lang="es-CO" dirty="0" err="1"/>
              <a:t>OpenId</a:t>
            </a:r>
            <a:r>
              <a:rPr lang="es-CO" dirty="0"/>
              <a:t> Connect</a:t>
            </a:r>
          </a:p>
        </p:txBody>
      </p:sp>
      <p:sp>
        <p:nvSpPr>
          <p:cNvPr id="4" name="Subtitle 3"/>
          <p:cNvSpPr>
            <a:spLocks noGrp="1"/>
          </p:cNvSpPr>
          <p:nvPr>
            <p:ph type="subTitle" idx="1"/>
          </p:nvPr>
        </p:nvSpPr>
        <p:spPr/>
        <p:txBody>
          <a:bodyPr/>
          <a:lstStyle/>
          <a:p>
            <a:endParaRPr lang="es-CO"/>
          </a:p>
        </p:txBody>
      </p:sp>
      <p:sp>
        <p:nvSpPr>
          <p:cNvPr id="5" name="AutoShape 2" descr="Image result for openid connec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035" y="3580448"/>
            <a:ext cx="1119653"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08685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dirty="0" err="1"/>
              <a:t>OpenIdConnect</a:t>
            </a:r>
            <a:r>
              <a:rPr lang="es-CO" dirty="0"/>
              <a:t> </a:t>
            </a:r>
            <a:r>
              <a:rPr lang="en-US" dirty="0"/>
              <a:t>OIDC</a:t>
            </a:r>
            <a:endParaRPr lang="es-CO" dirty="0"/>
          </a:p>
        </p:txBody>
      </p:sp>
      <p:sp>
        <p:nvSpPr>
          <p:cNvPr id="4" name="Content Placeholder 3"/>
          <p:cNvSpPr>
            <a:spLocks noGrp="1"/>
          </p:cNvSpPr>
          <p:nvPr>
            <p:ph idx="1"/>
          </p:nvPr>
        </p:nvSpPr>
        <p:spPr>
          <a:xfrm>
            <a:off x="323850" y="654537"/>
            <a:ext cx="5855970" cy="4158647"/>
          </a:xfrm>
        </p:spPr>
        <p:txBody>
          <a:bodyPr/>
          <a:lstStyle/>
          <a:p>
            <a:r>
              <a:rPr lang="en-US" sz="2000" dirty="0"/>
              <a:t>OpenID Connect (OIDC) is built on top of the OAuth 2.0 protocol and focuses on identity assertion. </a:t>
            </a:r>
          </a:p>
          <a:p>
            <a:pPr lvl="1"/>
            <a:r>
              <a:rPr lang="en-US" sz="1800" dirty="0"/>
              <a:t>OIDC provides a flexible framework for identity providers to validate and assert user identities for Single Sign-On (SSO) to web, mobile, and API workloads.</a:t>
            </a:r>
          </a:p>
          <a:p>
            <a:r>
              <a:rPr lang="es-CO" sz="1600" dirty="0">
                <a:hlinkClick r:id="rId2"/>
              </a:rPr>
              <a:t>https://raw.githubusercontent.com/ibm-apiconnect/openid/master/oidc_1.0.0.yaml</a:t>
            </a:r>
            <a:endParaRPr lang="es-CO" sz="1600" dirty="0"/>
          </a:p>
          <a:p>
            <a:pPr lvl="1"/>
            <a:r>
              <a:rPr lang="es-CO" sz="1800" dirty="0" err="1"/>
              <a:t>Scopes</a:t>
            </a:r>
            <a:r>
              <a:rPr lang="es-CO" sz="1800" dirty="0"/>
              <a:t>: </a:t>
            </a:r>
            <a:r>
              <a:rPr lang="es-CO" sz="1800" dirty="0" err="1"/>
              <a:t>openid</a:t>
            </a:r>
            <a:endParaRPr lang="es-CO" sz="1800" dirty="0"/>
          </a:p>
          <a:p>
            <a:r>
              <a:rPr lang="es-CO" sz="2000" dirty="0"/>
              <a:t>ID </a:t>
            </a:r>
            <a:r>
              <a:rPr lang="es-CO" sz="2000" dirty="0" err="1"/>
              <a:t>Token</a:t>
            </a:r>
            <a:r>
              <a:rPr lang="es-CO" sz="2000" dirty="0"/>
              <a:t>:</a:t>
            </a:r>
          </a:p>
          <a:p>
            <a:pPr lvl="1"/>
            <a:r>
              <a:rPr lang="en-US" sz="1800" dirty="0"/>
              <a:t>The primary extension that OpenID Connect makes to OAuth 2.0 to enable End-Users to be Authenticated is the ID Token data structure</a:t>
            </a:r>
            <a:endParaRPr lang="es-CO" sz="1800" dirty="0"/>
          </a:p>
        </p:txBody>
      </p:sp>
      <p:sp>
        <p:nvSpPr>
          <p:cNvPr id="6" name="Rectangle 5"/>
          <p:cNvSpPr/>
          <p:nvPr/>
        </p:nvSpPr>
        <p:spPr>
          <a:xfrm>
            <a:off x="6057900" y="2036863"/>
            <a:ext cx="2743200" cy="1384995"/>
          </a:xfrm>
          <a:prstGeom prst="rect">
            <a:avLst/>
          </a:prstGeom>
          <a:solidFill>
            <a:srgbClr val="FFFFCC"/>
          </a:solidFill>
        </p:spPr>
        <p:txBody>
          <a:bodyPr wrap="square">
            <a:spAutoFit/>
          </a:bodyPr>
          <a:lstStyle/>
          <a:p>
            <a:pPr algn="l"/>
            <a:r>
              <a:rPr lang="es-CO" sz="1200" b="1" dirty="0">
                <a:solidFill>
                  <a:srgbClr val="000080"/>
                </a:solidFill>
                <a:latin typeface="Abel" panose="02000506030000020004" pitchFamily="2" charset="0"/>
              </a:rPr>
              <a:t>{</a:t>
            </a:r>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token_type</a:t>
            </a:r>
            <a:r>
              <a:rPr lang="es-CO" sz="1200" dirty="0">
                <a:solidFill>
                  <a:srgbClr val="808080"/>
                </a:solidFill>
                <a:latin typeface="Abel" panose="02000506030000020004" pitchFamily="2" charset="0"/>
              </a:rPr>
              <a:t>"</a:t>
            </a:r>
            <a:r>
              <a:rPr lang="es-CO" sz="1200" b="1" dirty="0">
                <a:solidFill>
                  <a:srgbClr val="000080"/>
                </a:solidFill>
                <a:latin typeface="Abel" panose="02000506030000020004" pitchFamily="2" charset="0"/>
              </a:rPr>
              <a:t>:</a:t>
            </a:r>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bearer</a:t>
            </a:r>
            <a:r>
              <a:rPr lang="es-CO" sz="1200" dirty="0">
                <a:solidFill>
                  <a:srgbClr val="808080"/>
                </a:solidFill>
                <a:latin typeface="Abel" panose="02000506030000020004" pitchFamily="2" charset="0"/>
              </a:rPr>
              <a:t>"</a:t>
            </a:r>
            <a:r>
              <a:rPr lang="es-CO" sz="1200" b="1" dirty="0">
                <a:solidFill>
                  <a:srgbClr val="000080"/>
                </a:solidFill>
                <a:latin typeface="Abel" panose="02000506030000020004" pitchFamily="2" charset="0"/>
              </a:rPr>
              <a:t>,</a:t>
            </a:r>
          </a:p>
          <a:p>
            <a:pPr algn="l"/>
            <a:r>
              <a:rPr lang="es-CO" sz="1200" b="1" dirty="0">
                <a:solidFill>
                  <a:srgbClr val="000080"/>
                </a:solidFill>
                <a:latin typeface="Abel" panose="02000506030000020004" pitchFamily="2" charset="0"/>
              </a:rPr>
              <a:t> </a:t>
            </a:r>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access_token</a:t>
            </a:r>
            <a:r>
              <a:rPr lang="es-CO" sz="1200" dirty="0">
                <a:solidFill>
                  <a:srgbClr val="808080"/>
                </a:solidFill>
                <a:latin typeface="Abel" panose="02000506030000020004" pitchFamily="2" charset="0"/>
              </a:rPr>
              <a:t>"</a:t>
            </a:r>
            <a:r>
              <a:rPr lang="es-CO" sz="1200" b="1" dirty="0">
                <a:solidFill>
                  <a:srgbClr val="000080"/>
                </a:solidFill>
                <a:latin typeface="Abel" panose="02000506030000020004" pitchFamily="2" charset="0"/>
              </a:rPr>
              <a:t>:</a:t>
            </a:r>
            <a:r>
              <a:rPr lang="es-CO" sz="1200" dirty="0">
                <a:solidFill>
                  <a:srgbClr val="808080"/>
                </a:solidFill>
                <a:latin typeface="Abel" panose="02000506030000020004" pitchFamily="2" charset="0"/>
              </a:rPr>
              <a:t>"&lt;</a:t>
            </a:r>
            <a:r>
              <a:rPr lang="es-CO" sz="1200" dirty="0" err="1">
                <a:solidFill>
                  <a:srgbClr val="808080"/>
                </a:solidFill>
                <a:latin typeface="Abel" panose="02000506030000020004" pitchFamily="2" charset="0"/>
              </a:rPr>
              <a:t>sanitized</a:t>
            </a:r>
            <a:r>
              <a:rPr lang="es-CO" sz="1200" dirty="0">
                <a:solidFill>
                  <a:srgbClr val="808080"/>
                </a:solidFill>
                <a:latin typeface="Abel" panose="02000506030000020004" pitchFamily="2" charset="0"/>
              </a:rPr>
              <a:t>&gt;"</a:t>
            </a:r>
            <a:r>
              <a:rPr lang="es-CO" sz="1200" b="1" dirty="0">
                <a:solidFill>
                  <a:srgbClr val="000080"/>
                </a:solidFill>
                <a:latin typeface="Abel" panose="02000506030000020004" pitchFamily="2" charset="0"/>
              </a:rPr>
              <a:t>,</a:t>
            </a:r>
          </a:p>
          <a:p>
            <a:pPr algn="l"/>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expires_in</a:t>
            </a:r>
            <a:r>
              <a:rPr lang="es-CO" sz="1200" dirty="0">
                <a:solidFill>
                  <a:srgbClr val="808080"/>
                </a:solidFill>
                <a:latin typeface="Abel" panose="02000506030000020004" pitchFamily="2" charset="0"/>
              </a:rPr>
              <a:t>"</a:t>
            </a:r>
            <a:r>
              <a:rPr lang="es-CO" sz="1200" b="1" dirty="0">
                <a:solidFill>
                  <a:srgbClr val="000080"/>
                </a:solidFill>
                <a:latin typeface="Abel" panose="02000506030000020004" pitchFamily="2" charset="0"/>
              </a:rPr>
              <a:t>:</a:t>
            </a:r>
            <a:r>
              <a:rPr lang="es-CO" sz="1200" dirty="0">
                <a:solidFill>
                  <a:srgbClr val="000000"/>
                </a:solidFill>
                <a:latin typeface="Abel" panose="02000506030000020004" pitchFamily="2" charset="0"/>
              </a:rPr>
              <a:t> </a:t>
            </a:r>
            <a:r>
              <a:rPr lang="es-CO" sz="1200" dirty="0">
                <a:solidFill>
                  <a:srgbClr val="FF8000"/>
                </a:solidFill>
                <a:latin typeface="Abel" panose="02000506030000020004" pitchFamily="2" charset="0"/>
              </a:rPr>
              <a:t>3600</a:t>
            </a:r>
            <a:r>
              <a:rPr lang="es-CO" sz="1200" b="1" dirty="0">
                <a:solidFill>
                  <a:srgbClr val="000080"/>
                </a:solidFill>
                <a:latin typeface="Abel" panose="02000506030000020004" pitchFamily="2" charset="0"/>
              </a:rPr>
              <a:t>,</a:t>
            </a:r>
          </a:p>
          <a:p>
            <a:pPr algn="l"/>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scope</a:t>
            </a:r>
            <a:r>
              <a:rPr lang="es-CO" sz="1200" dirty="0">
                <a:solidFill>
                  <a:srgbClr val="808080"/>
                </a:solidFill>
                <a:latin typeface="Abel" panose="02000506030000020004" pitchFamily="2" charset="0"/>
              </a:rPr>
              <a:t>"</a:t>
            </a:r>
            <a:r>
              <a:rPr lang="es-CO" sz="1200" b="1" dirty="0">
                <a:solidFill>
                  <a:srgbClr val="000080"/>
                </a:solidFill>
                <a:latin typeface="Abel" panose="02000506030000020004" pitchFamily="2" charset="0"/>
              </a:rPr>
              <a:t>:</a:t>
            </a:r>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weather</a:t>
            </a:r>
            <a:r>
              <a:rPr lang="es-CO" sz="1200" dirty="0">
                <a:solidFill>
                  <a:srgbClr val="808080"/>
                </a:solidFill>
                <a:latin typeface="Abel" panose="02000506030000020004" pitchFamily="2" charset="0"/>
              </a:rPr>
              <a:t> </a:t>
            </a:r>
            <a:r>
              <a:rPr lang="es-CO" sz="1200" dirty="0" err="1">
                <a:solidFill>
                  <a:srgbClr val="808080"/>
                </a:solidFill>
                <a:latin typeface="Abel" panose="02000506030000020004" pitchFamily="2" charset="0"/>
              </a:rPr>
              <a:t>openid</a:t>
            </a:r>
            <a:r>
              <a:rPr lang="es-CO" sz="1200" dirty="0">
                <a:solidFill>
                  <a:srgbClr val="808080"/>
                </a:solidFill>
                <a:latin typeface="Abel" panose="02000506030000020004" pitchFamily="2" charset="0"/>
              </a:rPr>
              <a:t>"</a:t>
            </a:r>
            <a:r>
              <a:rPr lang="es-CO" sz="1200" b="1" dirty="0">
                <a:solidFill>
                  <a:srgbClr val="000080"/>
                </a:solidFill>
                <a:latin typeface="Abel" panose="02000506030000020004" pitchFamily="2" charset="0"/>
              </a:rPr>
              <a:t>,</a:t>
            </a:r>
          </a:p>
          <a:p>
            <a:pPr algn="l"/>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808080"/>
                </a:solidFill>
                <a:latin typeface="Abel" panose="02000506030000020004" pitchFamily="2" charset="0"/>
              </a:rPr>
              <a:t>refresh_token</a:t>
            </a:r>
            <a:r>
              <a:rPr lang="es-CO" sz="1200" dirty="0">
                <a:solidFill>
                  <a:srgbClr val="808080"/>
                </a:solidFill>
                <a:latin typeface="Abel" panose="02000506030000020004" pitchFamily="2" charset="0"/>
              </a:rPr>
              <a:t>"</a:t>
            </a:r>
            <a:r>
              <a:rPr lang="es-CO" sz="1200" b="1" dirty="0">
                <a:solidFill>
                  <a:srgbClr val="000080"/>
                </a:solidFill>
                <a:latin typeface="Abel" panose="02000506030000020004" pitchFamily="2" charset="0"/>
              </a:rPr>
              <a:t>:</a:t>
            </a:r>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"&lt;</a:t>
            </a:r>
            <a:r>
              <a:rPr lang="es-CO" sz="1200" dirty="0" err="1">
                <a:solidFill>
                  <a:srgbClr val="808080"/>
                </a:solidFill>
                <a:latin typeface="Abel" panose="02000506030000020004" pitchFamily="2" charset="0"/>
              </a:rPr>
              <a:t>sanitized</a:t>
            </a:r>
            <a:r>
              <a:rPr lang="es-CO" sz="1200" dirty="0">
                <a:solidFill>
                  <a:srgbClr val="808080"/>
                </a:solidFill>
                <a:latin typeface="Abel" panose="02000506030000020004" pitchFamily="2" charset="0"/>
              </a:rPr>
              <a:t>&gt;"</a:t>
            </a:r>
            <a:r>
              <a:rPr lang="es-CO" sz="1200" b="1" dirty="0">
                <a:solidFill>
                  <a:srgbClr val="000080"/>
                </a:solidFill>
                <a:latin typeface="Abel" panose="02000506030000020004" pitchFamily="2" charset="0"/>
              </a:rPr>
              <a:t>,</a:t>
            </a:r>
          </a:p>
          <a:p>
            <a:pPr algn="l"/>
            <a:r>
              <a:rPr lang="es-CO" sz="1200" dirty="0">
                <a:solidFill>
                  <a:srgbClr val="000000"/>
                </a:solidFill>
                <a:latin typeface="Abel" panose="02000506030000020004" pitchFamily="2" charset="0"/>
              </a:rPr>
              <a:t> </a:t>
            </a:r>
            <a:r>
              <a:rPr lang="es-CO" sz="1200" dirty="0">
                <a:solidFill>
                  <a:srgbClr val="808080"/>
                </a:solidFill>
                <a:latin typeface="Abel" panose="02000506030000020004" pitchFamily="2" charset="0"/>
              </a:rPr>
              <a:t>"</a:t>
            </a:r>
            <a:r>
              <a:rPr lang="es-CO" sz="1200" dirty="0" err="1">
                <a:solidFill>
                  <a:srgbClr val="C00000"/>
                </a:solidFill>
                <a:latin typeface="Abel" panose="02000506030000020004" pitchFamily="2" charset="0"/>
              </a:rPr>
              <a:t>id_token</a:t>
            </a:r>
            <a:r>
              <a:rPr lang="es-CO" sz="1200" dirty="0">
                <a:solidFill>
                  <a:srgbClr val="C00000"/>
                </a:solidFill>
                <a:latin typeface="Abel" panose="02000506030000020004" pitchFamily="2" charset="0"/>
              </a:rPr>
              <a:t>"</a:t>
            </a:r>
            <a:r>
              <a:rPr lang="es-CO" sz="1200" b="1" dirty="0">
                <a:solidFill>
                  <a:srgbClr val="C00000"/>
                </a:solidFill>
                <a:latin typeface="Abel" panose="02000506030000020004" pitchFamily="2" charset="0"/>
              </a:rPr>
              <a:t>:</a:t>
            </a:r>
            <a:r>
              <a:rPr lang="es-CO" sz="1200" dirty="0">
                <a:solidFill>
                  <a:srgbClr val="C00000"/>
                </a:solidFill>
                <a:latin typeface="Abel" panose="02000506030000020004" pitchFamily="2" charset="0"/>
              </a:rPr>
              <a:t> "&lt;</a:t>
            </a:r>
            <a:r>
              <a:rPr lang="es-CO" sz="1200" dirty="0" err="1">
                <a:solidFill>
                  <a:srgbClr val="C00000"/>
                </a:solidFill>
                <a:latin typeface="Abel" panose="02000506030000020004" pitchFamily="2" charset="0"/>
              </a:rPr>
              <a:t>sanitized</a:t>
            </a:r>
            <a:r>
              <a:rPr lang="es-CO" sz="1200" dirty="0">
                <a:solidFill>
                  <a:srgbClr val="C00000"/>
                </a:solidFill>
                <a:latin typeface="Abel" panose="02000506030000020004" pitchFamily="2" charset="0"/>
              </a:rPr>
              <a:t>&gt;" </a:t>
            </a:r>
          </a:p>
          <a:p>
            <a:pPr algn="l"/>
            <a:r>
              <a:rPr lang="es-CO" sz="1200" b="1" dirty="0">
                <a:solidFill>
                  <a:srgbClr val="000080"/>
                </a:solidFill>
                <a:latin typeface="Abel" panose="02000506030000020004" pitchFamily="2" charset="0"/>
              </a:rPr>
              <a:t>}</a:t>
            </a:r>
            <a:endParaRPr lang="es-CO" sz="1200" dirty="0">
              <a:effectLst/>
              <a:latin typeface="Abel" panose="02000506030000020004" pitchFamily="2" charset="0"/>
            </a:endParaRPr>
          </a:p>
        </p:txBody>
      </p:sp>
    </p:spTree>
    <p:extLst>
      <p:ext uri="{BB962C8B-B14F-4D97-AF65-F5344CB8AC3E}">
        <p14:creationId xmlns:p14="http://schemas.microsoft.com/office/powerpoint/2010/main" val="12015942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4985" y="654050"/>
            <a:ext cx="6672130"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3635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5952174"/>
              </p:ext>
            </p:extLst>
          </p:nvPr>
        </p:nvGraphicFramePr>
        <p:xfrm>
          <a:off x="876300" y="1310640"/>
          <a:ext cx="7128510" cy="1514475"/>
        </p:xfrm>
        <a:graphic>
          <a:graphicData uri="http://schemas.openxmlformats.org/drawingml/2006/table">
            <a:tbl>
              <a:tblPr firstRow="1" firstCol="1" bandRow="1"/>
              <a:tblGrid>
                <a:gridCol w="1021080">
                  <a:extLst>
                    <a:ext uri="{9D8B030D-6E8A-4147-A177-3AD203B41FA5}">
                      <a16:colId xmlns:a16="http://schemas.microsoft.com/office/drawing/2014/main" val="20000"/>
                    </a:ext>
                  </a:extLst>
                </a:gridCol>
                <a:gridCol w="3731260">
                  <a:extLst>
                    <a:ext uri="{9D8B030D-6E8A-4147-A177-3AD203B41FA5}">
                      <a16:colId xmlns:a16="http://schemas.microsoft.com/office/drawing/2014/main" val="20001"/>
                    </a:ext>
                  </a:extLst>
                </a:gridCol>
                <a:gridCol w="2376170">
                  <a:extLst>
                    <a:ext uri="{9D8B030D-6E8A-4147-A177-3AD203B41FA5}">
                      <a16:colId xmlns:a16="http://schemas.microsoft.com/office/drawing/2014/main" val="20002"/>
                    </a:ext>
                  </a:extLst>
                </a:gridCol>
              </a:tblGrid>
              <a:tr h="234315">
                <a:tc>
                  <a:txBody>
                    <a:bodyPr/>
                    <a:lstStyle/>
                    <a:p>
                      <a:pPr algn="just">
                        <a:spcAft>
                          <a:spcPts val="0"/>
                        </a:spcAft>
                      </a:pPr>
                      <a:r>
                        <a:rPr lang="es-CO" sz="1200" b="1">
                          <a:effectLst/>
                          <a:latin typeface="DIN Offc"/>
                          <a:ea typeface="Times New Roman"/>
                          <a:cs typeface="Times New Roman"/>
                        </a:rPr>
                        <a:t>Claim</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s-CO" sz="1200" b="1">
                          <a:effectLst/>
                          <a:latin typeface="DIN Offc"/>
                          <a:ea typeface="Times New Roman"/>
                          <a:cs typeface="Times New Roman"/>
                        </a:rPr>
                        <a:t>Description</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s-CO" sz="1200">
                          <a:effectLst/>
                          <a:latin typeface="DIN Offc"/>
                          <a:ea typeface="Times New Roman"/>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0">
                <a:tc>
                  <a:txBody>
                    <a:bodyPr/>
                    <a:lstStyle/>
                    <a:p>
                      <a:pPr algn="just">
                        <a:spcAft>
                          <a:spcPts val="0"/>
                        </a:spcAft>
                      </a:pPr>
                      <a:r>
                        <a:rPr lang="es-CO" sz="1200">
                          <a:effectLst/>
                          <a:latin typeface="DIN Offc"/>
                          <a:ea typeface="Times New Roman"/>
                          <a:cs typeface="Times New Roman"/>
                        </a:rPr>
                        <a:t>iss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solidFill>
                            <a:srgbClr val="FF0000"/>
                          </a:solidFill>
                          <a:effectLst/>
                          <a:latin typeface="DIN Offc"/>
                          <a:ea typeface="Times New Roman"/>
                          <a:cs typeface="Times New Roman"/>
                        </a:rPr>
                        <a:t>Iss</a:t>
                      </a:r>
                      <a:r>
                        <a:rPr lang="en-US" sz="1200">
                          <a:effectLst/>
                          <a:latin typeface="DIN Offc"/>
                          <a:ea typeface="Times New Roman"/>
                          <a:cs typeface="Times New Roman"/>
                        </a:rPr>
                        <a:t>uer of the JWT. </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dirty="0">
                          <a:effectLst/>
                          <a:latin typeface="DIN Offc"/>
                          <a:ea typeface="Times New Roman"/>
                          <a:cs typeface="Times New Roman"/>
                        </a:rPr>
                        <a:t>Quién creó el </a:t>
                      </a:r>
                      <a:r>
                        <a:rPr lang="es-CO" sz="1200" dirty="0" err="1">
                          <a:effectLst/>
                          <a:latin typeface="DIN Offc"/>
                          <a:ea typeface="Times New Roman"/>
                          <a:cs typeface="Times New Roman"/>
                        </a:rPr>
                        <a:t>token</a:t>
                      </a:r>
                      <a:endParaRPr lang="es-CO" sz="1200" dirty="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just">
                        <a:spcAft>
                          <a:spcPts val="0"/>
                        </a:spcAft>
                      </a:pPr>
                      <a:r>
                        <a:rPr lang="en-US" sz="1200">
                          <a:effectLst/>
                          <a:latin typeface="DIN Offc"/>
                          <a:ea typeface="Times New Roman"/>
                          <a:cs typeface="Times New Roman"/>
                        </a:rPr>
                        <a:t>sub</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solidFill>
                            <a:srgbClr val="FF0000"/>
                          </a:solidFill>
                          <a:effectLst/>
                          <a:latin typeface="DIN Offc"/>
                          <a:ea typeface="Times New Roman"/>
                          <a:cs typeface="Times New Roman"/>
                        </a:rPr>
                        <a:t>Sub</a:t>
                      </a:r>
                      <a:r>
                        <a:rPr lang="en-US" sz="1200">
                          <a:effectLst/>
                          <a:latin typeface="DIN Offc"/>
                          <a:ea typeface="Times New Roman"/>
                          <a:cs typeface="Times New Roman"/>
                        </a:rPr>
                        <a:t>ject that the JWT is representing</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a:effectLst/>
                          <a:latin typeface="DIN Offc"/>
                          <a:ea typeface="Times New Roman"/>
                          <a:cs typeface="Times New Roman"/>
                        </a:rPr>
                        <a:t>Respecto a quién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just">
                        <a:spcAft>
                          <a:spcPts val="0"/>
                        </a:spcAft>
                      </a:pPr>
                      <a:r>
                        <a:rPr lang="en-US" sz="1200">
                          <a:effectLst/>
                          <a:latin typeface="DIN Offc"/>
                          <a:ea typeface="Times New Roman"/>
                          <a:cs typeface="Times New Roman"/>
                        </a:rPr>
                        <a:t>aud</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solidFill>
                            <a:srgbClr val="FF0000"/>
                          </a:solidFill>
                          <a:effectLst/>
                          <a:latin typeface="DIN Offc"/>
                          <a:ea typeface="Times New Roman"/>
                          <a:cs typeface="Times New Roman"/>
                        </a:rPr>
                        <a:t>Aud</a:t>
                      </a:r>
                      <a:r>
                        <a:rPr lang="en-US" sz="1200">
                          <a:effectLst/>
                          <a:latin typeface="DIN Offc"/>
                          <a:ea typeface="Times New Roman"/>
                          <a:cs typeface="Times New Roman"/>
                        </a:rPr>
                        <a:t>ience for the JWT</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dirty="0">
                          <a:effectLst/>
                          <a:latin typeface="DIN Offc"/>
                          <a:ea typeface="Times New Roman"/>
                          <a:cs typeface="Times New Roman"/>
                        </a:rPr>
                        <a:t>Para quién se creó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just">
                        <a:spcAft>
                          <a:spcPts val="0"/>
                        </a:spcAft>
                      </a:pPr>
                      <a:r>
                        <a:rPr lang="en-US" sz="1200">
                          <a:effectLst/>
                          <a:latin typeface="DIN Offc"/>
                          <a:ea typeface="Times New Roman"/>
                          <a:cs typeface="Times New Roman"/>
                        </a:rPr>
                        <a:t>exp</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effectLst/>
                          <a:latin typeface="DIN Offc"/>
                          <a:ea typeface="Times New Roman"/>
                          <a:cs typeface="Times New Roman"/>
                        </a:rPr>
                        <a:t>Time the JWT is set to </a:t>
                      </a:r>
                      <a:r>
                        <a:rPr lang="en-US" sz="1200">
                          <a:solidFill>
                            <a:srgbClr val="FF0000"/>
                          </a:solidFill>
                          <a:effectLst/>
                          <a:latin typeface="DIN Offc"/>
                          <a:ea typeface="Times New Roman"/>
                          <a:cs typeface="Times New Roman"/>
                        </a:rPr>
                        <a:t>exp</a:t>
                      </a:r>
                      <a:r>
                        <a:rPr lang="en-US" sz="1200">
                          <a:effectLst/>
                          <a:latin typeface="DIN Offc"/>
                          <a:ea typeface="Times New Roman"/>
                          <a:cs typeface="Times New Roman"/>
                        </a:rPr>
                        <a:t>ire</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a:effectLst/>
                          <a:latin typeface="DIN Offc"/>
                          <a:ea typeface="Times New Roman"/>
                          <a:cs typeface="Times New Roman"/>
                        </a:rPr>
                        <a:t>Segundos desde 1970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a:txBody>
                    <a:bodyPr/>
                    <a:lstStyle/>
                    <a:p>
                      <a:pPr algn="just">
                        <a:spcAft>
                          <a:spcPts val="0"/>
                        </a:spcAft>
                      </a:pPr>
                      <a:r>
                        <a:rPr lang="en-US" sz="1200">
                          <a:effectLst/>
                          <a:latin typeface="DIN Offc"/>
                          <a:ea typeface="Times New Roman"/>
                          <a:cs typeface="Times New Roman"/>
                        </a:rPr>
                        <a:t>nbf</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effectLst/>
                          <a:latin typeface="DIN Offc"/>
                          <a:ea typeface="Times New Roman"/>
                          <a:cs typeface="Times New Roman"/>
                        </a:rPr>
                        <a:t>Time the JWT is valid from (</a:t>
                      </a:r>
                      <a:r>
                        <a:rPr lang="en-US" sz="1200">
                          <a:solidFill>
                            <a:srgbClr val="FF0000"/>
                          </a:solidFill>
                          <a:effectLst/>
                          <a:latin typeface="DIN Offc"/>
                          <a:ea typeface="Times New Roman"/>
                          <a:cs typeface="Times New Roman"/>
                        </a:rPr>
                        <a:t>n</a:t>
                      </a:r>
                      <a:r>
                        <a:rPr lang="en-US" sz="1200">
                          <a:effectLst/>
                          <a:latin typeface="DIN Offc"/>
                          <a:ea typeface="Times New Roman"/>
                          <a:cs typeface="Times New Roman"/>
                        </a:rPr>
                        <a:t>ot-</a:t>
                      </a:r>
                      <a:r>
                        <a:rPr lang="en-US" sz="1200">
                          <a:solidFill>
                            <a:srgbClr val="FF0000"/>
                          </a:solidFill>
                          <a:effectLst/>
                          <a:latin typeface="DIN Offc"/>
                          <a:ea typeface="Times New Roman"/>
                          <a:cs typeface="Times New Roman"/>
                        </a:rPr>
                        <a:t>b</a:t>
                      </a:r>
                      <a:r>
                        <a:rPr lang="en-US" sz="1200">
                          <a:effectLst/>
                          <a:latin typeface="DIN Offc"/>
                          <a:ea typeface="Times New Roman"/>
                          <a:cs typeface="Times New Roman"/>
                        </a:rPr>
                        <a:t>e</a:t>
                      </a:r>
                      <a:r>
                        <a:rPr lang="en-US" sz="1200">
                          <a:solidFill>
                            <a:srgbClr val="FF0000"/>
                          </a:solidFill>
                          <a:effectLst/>
                          <a:latin typeface="DIN Offc"/>
                          <a:ea typeface="Times New Roman"/>
                          <a:cs typeface="Times New Roman"/>
                        </a:rPr>
                        <a:t>f</a:t>
                      </a:r>
                      <a:r>
                        <a:rPr lang="en-US" sz="1200">
                          <a:effectLst/>
                          <a:latin typeface="DIN Offc"/>
                          <a:ea typeface="Times New Roman"/>
                          <a:cs typeface="Times New Roman"/>
                        </a:rPr>
                        <a:t>ore)</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a:effectLst/>
                          <a:latin typeface="DIN Offc"/>
                          <a:ea typeface="Times New Roman"/>
                          <a:cs typeface="Times New Roman"/>
                        </a:rPr>
                        <a:t>Cuando inicia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0">
                <a:tc>
                  <a:txBody>
                    <a:bodyPr/>
                    <a:lstStyle/>
                    <a:p>
                      <a:pPr algn="just">
                        <a:spcAft>
                          <a:spcPts val="0"/>
                        </a:spcAft>
                      </a:pPr>
                      <a:r>
                        <a:rPr lang="es-CO" sz="1200">
                          <a:effectLst/>
                          <a:latin typeface="DIN Offc"/>
                          <a:ea typeface="Times New Roman"/>
                          <a:cs typeface="Times New Roman"/>
                        </a:rPr>
                        <a:t>iat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effectLst/>
                          <a:latin typeface="DIN Offc"/>
                          <a:ea typeface="Times New Roman"/>
                          <a:cs typeface="Times New Roman"/>
                        </a:rPr>
                        <a:t>Timestamp when the JWT was issued (</a:t>
                      </a:r>
                      <a:r>
                        <a:rPr lang="en-US" sz="1200">
                          <a:solidFill>
                            <a:srgbClr val="FF0000"/>
                          </a:solidFill>
                          <a:effectLst/>
                          <a:latin typeface="DIN Offc"/>
                          <a:ea typeface="Times New Roman"/>
                          <a:cs typeface="Times New Roman"/>
                        </a:rPr>
                        <a:t>i</a:t>
                      </a:r>
                      <a:r>
                        <a:rPr lang="en-US" sz="1200">
                          <a:effectLst/>
                          <a:latin typeface="DIN Offc"/>
                          <a:ea typeface="Times New Roman"/>
                          <a:cs typeface="Times New Roman"/>
                        </a:rPr>
                        <a:t>ssued-</a:t>
                      </a:r>
                      <a:r>
                        <a:rPr lang="en-US" sz="1200">
                          <a:solidFill>
                            <a:srgbClr val="FF0000"/>
                          </a:solidFill>
                          <a:effectLst/>
                          <a:latin typeface="DIN Offc"/>
                          <a:ea typeface="Times New Roman"/>
                          <a:cs typeface="Times New Roman"/>
                        </a:rPr>
                        <a:t>at</a:t>
                      </a:r>
                      <a:r>
                        <a:rPr lang="en-US" sz="1200">
                          <a:effectLst/>
                          <a:latin typeface="DIN Offc"/>
                          <a:ea typeface="Times New Roman"/>
                          <a:cs typeface="Times New Roman"/>
                        </a:rPr>
                        <a:t>)</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a:effectLst/>
                          <a:latin typeface="DIN Offc"/>
                          <a:ea typeface="Times New Roman"/>
                          <a:cs typeface="Times New Roman"/>
                        </a:rPr>
                        <a:t>Cuando fue creado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0">
                <a:tc>
                  <a:txBody>
                    <a:bodyPr/>
                    <a:lstStyle/>
                    <a:p>
                      <a:pPr algn="just">
                        <a:spcAft>
                          <a:spcPts val="0"/>
                        </a:spcAft>
                      </a:pPr>
                      <a:r>
                        <a:rPr lang="es-CO" sz="1200">
                          <a:effectLst/>
                          <a:latin typeface="DIN Offc"/>
                          <a:ea typeface="Times New Roman"/>
                          <a:cs typeface="Times New Roman"/>
                        </a:rPr>
                        <a:t>jti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200">
                          <a:effectLst/>
                          <a:latin typeface="DIN Offc"/>
                          <a:ea typeface="Times New Roman"/>
                          <a:cs typeface="Times New Roman"/>
                        </a:rPr>
                        <a:t>Unique identifier for the JWT (</a:t>
                      </a:r>
                      <a:r>
                        <a:rPr lang="en-US" sz="1200">
                          <a:solidFill>
                            <a:srgbClr val="FF0000"/>
                          </a:solidFill>
                          <a:effectLst/>
                          <a:latin typeface="DIN Offc"/>
                          <a:ea typeface="Times New Roman"/>
                          <a:cs typeface="Times New Roman"/>
                        </a:rPr>
                        <a:t>J</a:t>
                      </a:r>
                      <a:r>
                        <a:rPr lang="en-US" sz="1200">
                          <a:effectLst/>
                          <a:latin typeface="DIN Offc"/>
                          <a:ea typeface="Times New Roman"/>
                          <a:cs typeface="Times New Roman"/>
                        </a:rPr>
                        <a:t>W</a:t>
                      </a:r>
                      <a:r>
                        <a:rPr lang="en-US" sz="1200">
                          <a:solidFill>
                            <a:srgbClr val="FF0000"/>
                          </a:solidFill>
                          <a:effectLst/>
                          <a:latin typeface="DIN Offc"/>
                          <a:ea typeface="Times New Roman"/>
                          <a:cs typeface="Times New Roman"/>
                        </a:rPr>
                        <a:t>T</a:t>
                      </a:r>
                      <a:r>
                        <a:rPr lang="en-US" sz="1200">
                          <a:effectLst/>
                          <a:latin typeface="DIN Offc"/>
                          <a:ea typeface="Times New Roman"/>
                          <a:cs typeface="Times New Roman"/>
                        </a:rPr>
                        <a:t> </a:t>
                      </a:r>
                      <a:r>
                        <a:rPr lang="en-US" sz="1200">
                          <a:solidFill>
                            <a:srgbClr val="FF0000"/>
                          </a:solidFill>
                          <a:effectLst/>
                          <a:latin typeface="DIN Offc"/>
                          <a:ea typeface="Times New Roman"/>
                          <a:cs typeface="Times New Roman"/>
                        </a:rPr>
                        <a:t>I</a:t>
                      </a:r>
                      <a:r>
                        <a:rPr lang="en-US" sz="1200">
                          <a:effectLst/>
                          <a:latin typeface="DIN Offc"/>
                          <a:ea typeface="Times New Roman"/>
                          <a:cs typeface="Times New Roman"/>
                        </a:rPr>
                        <a:t>D)</a:t>
                      </a:r>
                      <a:endParaRPr lang="es-CO" sz="120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s-CO" sz="1200" dirty="0" err="1">
                          <a:effectLst/>
                          <a:latin typeface="DIN Offc"/>
                          <a:ea typeface="Times New Roman"/>
                          <a:cs typeface="Times New Roman"/>
                        </a:rPr>
                        <a:t>random</a:t>
                      </a:r>
                      <a:endParaRPr lang="es-CO" sz="1200" dirty="0">
                        <a:effectLst/>
                        <a:latin typeface="DIN Offc"/>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31992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8435" name="Picture 3"/>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9088" y="121920"/>
            <a:ext cx="4685823" cy="471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25031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717" y="826518"/>
            <a:ext cx="2867425" cy="360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reeform 3"/>
          <p:cNvSpPr/>
          <p:nvPr/>
        </p:nvSpPr>
        <p:spPr>
          <a:xfrm>
            <a:off x="3329940" y="1348740"/>
            <a:ext cx="2933700" cy="3078480"/>
          </a:xfrm>
          <a:custGeom>
            <a:avLst/>
            <a:gdLst>
              <a:gd name="connsiteX0" fmla="*/ 0 w 2933700"/>
              <a:gd name="connsiteY0" fmla="*/ 2186940 h 3078480"/>
              <a:gd name="connsiteX1" fmla="*/ 2933700 w 2933700"/>
              <a:gd name="connsiteY1" fmla="*/ 0 h 3078480"/>
              <a:gd name="connsiteX2" fmla="*/ 2933700 w 2933700"/>
              <a:gd name="connsiteY2" fmla="*/ 3078480 h 3078480"/>
              <a:gd name="connsiteX3" fmla="*/ 0 w 2933700"/>
              <a:gd name="connsiteY3" fmla="*/ 2484120 h 3078480"/>
              <a:gd name="connsiteX4" fmla="*/ 0 w 2933700"/>
              <a:gd name="connsiteY4" fmla="*/ 2186940 h 307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700" h="3078480">
                <a:moveTo>
                  <a:pt x="0" y="2186940"/>
                </a:moveTo>
                <a:lnTo>
                  <a:pt x="2933700" y="0"/>
                </a:lnTo>
                <a:lnTo>
                  <a:pt x="2933700" y="3078480"/>
                </a:lnTo>
                <a:lnTo>
                  <a:pt x="0" y="2484120"/>
                </a:lnTo>
                <a:lnTo>
                  <a:pt x="0" y="2186940"/>
                </a:lnTo>
              </a:path>
            </a:pathLst>
          </a:custGeom>
          <a:solidFill>
            <a:schemeClr val="accent4">
              <a:lumMod val="20000"/>
              <a:lumOff val="80000"/>
            </a:schemeClr>
          </a:solidFill>
          <a:ln w="12700">
            <a:noFill/>
          </a:ln>
          <a:effectLst/>
        </p:spPr>
        <p:style>
          <a:lnRef idx="1">
            <a:schemeClr val="accent1"/>
          </a:lnRef>
          <a:fillRef idx="1">
            <a:schemeClr val="accent1"/>
          </a:fillRef>
          <a:effectRef idx="1">
            <a:schemeClr val="accent1"/>
          </a:effectRef>
          <a:fontRef idx="minor">
            <a:schemeClr val="lt1"/>
          </a:fontRef>
        </p:style>
        <p:txBody>
          <a:bodyPr rtlCol="0" anchor="ctr"/>
          <a:lstStyle/>
          <a:p>
            <a:pPr algn="ctr"/>
            <a:endParaRPr lang="es-CO"/>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38" y="1348739"/>
            <a:ext cx="2240410" cy="3076575"/>
          </a:xfrm>
          <a:prstGeom prst="rect">
            <a:avLst/>
          </a:prstGeom>
          <a:noFill/>
          <a:ln w="9525">
            <a:solidFill>
              <a:schemeClr val="accent4">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8379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PKCE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631190"/>
            <a:ext cx="8401518" cy="415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050280" y="1424940"/>
            <a:ext cx="952500" cy="243840"/>
          </a:xfrm>
          <a:prstGeom prst="rect">
            <a:avLst/>
          </a:prstGeom>
          <a:solidFill>
            <a:schemeClr val="accent3">
              <a:lumMod val="40000"/>
              <a:lumOff val="60000"/>
            </a:schemeClr>
          </a:solidFill>
          <a:ln w="12700">
            <a:noFill/>
          </a:ln>
        </p:spPr>
        <p:style>
          <a:lnRef idx="1">
            <a:schemeClr val="accent1"/>
          </a:lnRef>
          <a:fillRef idx="1">
            <a:schemeClr val="accent1"/>
          </a:fillRef>
          <a:effectRef idx="1">
            <a:schemeClr val="accent1"/>
          </a:effectRef>
          <a:fontRef idx="minor">
            <a:schemeClr val="lt1"/>
          </a:fontRef>
        </p:style>
        <p:txBody>
          <a:bodyPr rtlCol="0" anchor="ctr">
            <a:noAutofit/>
          </a:bodyPr>
          <a:lstStyle/>
          <a:p>
            <a:r>
              <a:rPr lang="es-CO" sz="1400" dirty="0">
                <a:solidFill>
                  <a:schemeClr val="tx1">
                    <a:lumMod val="85000"/>
                    <a:lumOff val="15000"/>
                  </a:schemeClr>
                </a:solidFill>
                <a:effectLst>
                  <a:outerShdw blurRad="38100" dist="38100" dir="2700000" algn="tl">
                    <a:srgbClr val="000000">
                      <a:alpha val="43137"/>
                    </a:srgbClr>
                  </a:outerShdw>
                </a:effectLst>
              </a:rPr>
              <a:t>SHA256 </a:t>
            </a:r>
            <a:endParaRPr lang="es-CO" dirty="0">
              <a:solidFill>
                <a:schemeClr val="tx1">
                  <a:lumMod val="85000"/>
                  <a:lumOff val="15000"/>
                </a:schemeClr>
              </a:solidFill>
              <a:effectLst>
                <a:outerShdw blurRad="38100" dist="38100" dir="2700000" algn="tl">
                  <a:srgbClr val="000000">
                    <a:alpha val="43137"/>
                  </a:srgbClr>
                </a:outerShdw>
              </a:effectLst>
              <a:uFillTx/>
            </a:endParaRPr>
          </a:p>
        </p:txBody>
      </p:sp>
      <p:sp>
        <p:nvSpPr>
          <p:cNvPr id="5" name="Down Arrow 4"/>
          <p:cNvSpPr/>
          <p:nvPr/>
        </p:nvSpPr>
        <p:spPr>
          <a:xfrm>
            <a:off x="6446520" y="1668780"/>
            <a:ext cx="167640" cy="114300"/>
          </a:xfrm>
          <a:prstGeom prst="downArrow">
            <a:avLst/>
          </a:prstGeom>
          <a:solidFill>
            <a:schemeClr val="accent3">
              <a:lumMod val="40000"/>
              <a:lumOff val="60000"/>
            </a:schemeClr>
          </a:solidFill>
          <a:ln w="12700">
            <a:solidFill>
              <a:schemeClr val="accent4">
                <a:lumMod val="75000"/>
              </a:schemeClr>
            </a:solidFill>
          </a:ln>
        </p:spPr>
        <p:style>
          <a:lnRef idx="1">
            <a:schemeClr val="accent1"/>
          </a:lnRef>
          <a:fillRef idx="1">
            <a:schemeClr val="accent1"/>
          </a:fillRef>
          <a:effectRef idx="1">
            <a:schemeClr val="accent1"/>
          </a:effectRef>
          <a:fontRef idx="minor">
            <a:schemeClr val="lt1"/>
          </a:fontRef>
        </p:style>
        <p:txBody>
          <a:bodyPr rtlCol="0" anchor="ctr">
            <a:noAutofit/>
          </a:bodyPr>
          <a:lstStyle/>
          <a:p>
            <a:endParaRPr lang="es-CO" sz="1400" dirty="0">
              <a:solidFill>
                <a:schemeClr val="tx1">
                  <a:lumMod val="85000"/>
                  <a:lumOff val="15000"/>
                </a:schemeClr>
              </a:solidFill>
              <a:effectLst>
                <a:outerShdw blurRad="38100" dist="38100" dir="2700000" algn="tl">
                  <a:srgbClr val="000000">
                    <a:alpha val="43137"/>
                  </a:srgbClr>
                </a:outerShdw>
              </a:effectLst>
            </a:endParaRPr>
          </a:p>
        </p:txBody>
      </p:sp>
      <p:sp>
        <p:nvSpPr>
          <p:cNvPr id="7" name="Rectangle 6"/>
          <p:cNvSpPr/>
          <p:nvPr/>
        </p:nvSpPr>
        <p:spPr>
          <a:xfrm>
            <a:off x="7475220" y="2979420"/>
            <a:ext cx="1028700" cy="243840"/>
          </a:xfrm>
          <a:prstGeom prst="rect">
            <a:avLst/>
          </a:prstGeom>
          <a:solidFill>
            <a:schemeClr val="accent3">
              <a:lumMod val="40000"/>
              <a:lumOff val="60000"/>
            </a:schemeClr>
          </a:solidFill>
          <a:ln w="12700">
            <a:noFill/>
          </a:ln>
        </p:spPr>
        <p:style>
          <a:lnRef idx="1">
            <a:schemeClr val="accent1"/>
          </a:lnRef>
          <a:fillRef idx="1">
            <a:schemeClr val="accent1"/>
          </a:fillRef>
          <a:effectRef idx="1">
            <a:schemeClr val="accent1"/>
          </a:effectRef>
          <a:fontRef idx="minor">
            <a:schemeClr val="lt1"/>
          </a:fontRef>
        </p:style>
        <p:txBody>
          <a:bodyPr rtlCol="0" anchor="ctr">
            <a:noAutofit/>
          </a:bodyPr>
          <a:lstStyle/>
          <a:p>
            <a:r>
              <a:rPr lang="es-CO" sz="1400" dirty="0">
                <a:solidFill>
                  <a:schemeClr val="tx1">
                    <a:lumMod val="85000"/>
                    <a:lumOff val="15000"/>
                  </a:schemeClr>
                </a:solidFill>
                <a:effectLst>
                  <a:outerShdw blurRad="38100" dist="38100" dir="2700000" algn="tl">
                    <a:srgbClr val="000000">
                      <a:alpha val="43137"/>
                    </a:srgbClr>
                  </a:outerShdw>
                </a:effectLst>
              </a:rPr>
              <a:t>SHA256</a:t>
            </a:r>
            <a:endParaRPr lang="es-CO" dirty="0">
              <a:solidFill>
                <a:schemeClr val="tx1">
                  <a:lumMod val="85000"/>
                  <a:lumOff val="15000"/>
                </a:schemeClr>
              </a:solidFill>
              <a:effectLst>
                <a:outerShdw blurRad="38100" dist="38100" dir="2700000" algn="tl">
                  <a:srgbClr val="000000">
                    <a:alpha val="43137"/>
                  </a:srgbClr>
                </a:outerShdw>
              </a:effectLst>
              <a:uFillTx/>
            </a:endParaRPr>
          </a:p>
        </p:txBody>
      </p:sp>
      <p:sp>
        <p:nvSpPr>
          <p:cNvPr id="8" name="Rectangle 7"/>
          <p:cNvSpPr/>
          <p:nvPr/>
        </p:nvSpPr>
        <p:spPr>
          <a:xfrm>
            <a:off x="1424940" y="769620"/>
            <a:ext cx="1181100" cy="243840"/>
          </a:xfrm>
          <a:prstGeom prst="rect">
            <a:avLst/>
          </a:prstGeom>
          <a:solidFill>
            <a:schemeClr val="accent3">
              <a:lumMod val="40000"/>
              <a:lumOff val="60000"/>
            </a:schemeClr>
          </a:solidFill>
          <a:ln w="12700">
            <a:noFill/>
          </a:ln>
        </p:spPr>
        <p:style>
          <a:lnRef idx="1">
            <a:schemeClr val="accent1"/>
          </a:lnRef>
          <a:fillRef idx="1">
            <a:schemeClr val="accent1"/>
          </a:fillRef>
          <a:effectRef idx="1">
            <a:schemeClr val="accent1"/>
          </a:effectRef>
          <a:fontRef idx="minor">
            <a:schemeClr val="lt1"/>
          </a:fontRef>
        </p:style>
        <p:txBody>
          <a:bodyPr rtlCol="0" anchor="ctr">
            <a:noAutofit/>
          </a:bodyPr>
          <a:lstStyle/>
          <a:p>
            <a:pPr algn="l"/>
            <a:r>
              <a:rPr lang="es-CO" sz="1100" dirty="0" err="1">
                <a:solidFill>
                  <a:schemeClr val="tx1">
                    <a:lumMod val="85000"/>
                    <a:lumOff val="15000"/>
                  </a:schemeClr>
                </a:solidFill>
                <a:effectLst>
                  <a:outerShdw blurRad="38100" dist="38100" dir="2700000" algn="tl">
                    <a:srgbClr val="000000">
                      <a:alpha val="43137"/>
                    </a:srgbClr>
                  </a:outerShdw>
                </a:effectLst>
                <a:uFillTx/>
              </a:rPr>
              <a:t>Random</a:t>
            </a:r>
            <a:r>
              <a:rPr lang="es-CO" sz="1100" dirty="0">
                <a:solidFill>
                  <a:schemeClr val="tx1">
                    <a:lumMod val="85000"/>
                    <a:lumOff val="15000"/>
                  </a:schemeClr>
                </a:solidFill>
                <a:effectLst>
                  <a:outerShdw blurRad="38100" dist="38100" dir="2700000" algn="tl">
                    <a:srgbClr val="000000">
                      <a:alpha val="43137"/>
                    </a:srgbClr>
                  </a:outerShdw>
                </a:effectLst>
                <a:uFillTx/>
              </a:rPr>
              <a:t> </a:t>
            </a:r>
            <a:r>
              <a:rPr lang="es-CO" sz="1100" dirty="0" err="1">
                <a:solidFill>
                  <a:schemeClr val="tx1">
                    <a:lumMod val="85000"/>
                    <a:lumOff val="15000"/>
                  </a:schemeClr>
                </a:solidFill>
                <a:effectLst>
                  <a:outerShdw blurRad="38100" dist="38100" dir="2700000" algn="tl">
                    <a:srgbClr val="000000">
                      <a:alpha val="43137"/>
                    </a:srgbClr>
                  </a:outerShdw>
                </a:effectLst>
                <a:uFillTx/>
              </a:rPr>
              <a:t>secret</a:t>
            </a:r>
            <a:endParaRPr lang="es-CO" sz="1400" dirty="0">
              <a:solidFill>
                <a:schemeClr val="tx1">
                  <a:lumMod val="85000"/>
                  <a:lumOff val="15000"/>
                </a:schemeClr>
              </a:solidFill>
              <a:effectLst>
                <a:outerShdw blurRad="38100" dist="38100" dir="2700000" algn="tl">
                  <a:srgbClr val="000000">
                    <a:alpha val="43137"/>
                  </a:srgbClr>
                </a:outerShdw>
              </a:effectLst>
              <a:uFillTx/>
            </a:endParaRPr>
          </a:p>
        </p:txBody>
      </p:sp>
      <p:sp>
        <p:nvSpPr>
          <p:cNvPr id="9" name="Down Arrow 8"/>
          <p:cNvSpPr/>
          <p:nvPr/>
        </p:nvSpPr>
        <p:spPr>
          <a:xfrm>
            <a:off x="7821930" y="3223260"/>
            <a:ext cx="167640" cy="114300"/>
          </a:xfrm>
          <a:prstGeom prst="downArrow">
            <a:avLst/>
          </a:prstGeom>
          <a:solidFill>
            <a:schemeClr val="accent3">
              <a:lumMod val="40000"/>
              <a:lumOff val="60000"/>
            </a:schemeClr>
          </a:solidFill>
          <a:ln w="12700">
            <a:solidFill>
              <a:schemeClr val="accent4">
                <a:lumMod val="75000"/>
              </a:schemeClr>
            </a:solidFill>
          </a:ln>
        </p:spPr>
        <p:style>
          <a:lnRef idx="1">
            <a:schemeClr val="accent1"/>
          </a:lnRef>
          <a:fillRef idx="1">
            <a:schemeClr val="accent1"/>
          </a:fillRef>
          <a:effectRef idx="1">
            <a:schemeClr val="accent1"/>
          </a:effectRef>
          <a:fontRef idx="minor">
            <a:schemeClr val="lt1"/>
          </a:fontRef>
        </p:style>
        <p:txBody>
          <a:bodyPr rtlCol="0" anchor="ctr">
            <a:noAutofit/>
          </a:bodyPr>
          <a:lstStyle/>
          <a:p>
            <a:endParaRPr lang="es-CO" sz="1400" dirty="0">
              <a:solidFill>
                <a:schemeClr val="tx1">
                  <a:lumMod val="85000"/>
                  <a:lumOff val="1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46373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971" y="803910"/>
            <a:ext cx="8401518" cy="4159250"/>
          </a:xfrm>
          <a:prstGeom prst="rect">
            <a:avLst/>
          </a:prstGeom>
          <a:noFill/>
          <a:ln w="9525">
            <a:noFill/>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endParaRPr lang="es-CO"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8610" y="129540"/>
            <a:ext cx="1872859" cy="1933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134775" y="1905000"/>
            <a:ext cx="2184110" cy="16535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30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3624" y="1427067"/>
            <a:ext cx="4322016" cy="2246769"/>
          </a:xfrm>
          <a:prstGeom prst="rect">
            <a:avLst/>
          </a:prstGeom>
          <a:solidFill>
            <a:schemeClr val="bg1"/>
          </a:solidFill>
        </p:spPr>
        <p:txBody>
          <a:bodyPr wrap="none">
            <a:spAutoFit/>
          </a:bodyPr>
          <a:lstStyle/>
          <a:p>
            <a:r>
              <a:rPr lang="es-ES" sz="14000" dirty="0">
                <a:solidFill>
                  <a:schemeClr val="accent4">
                    <a:lumMod val="50000"/>
                  </a:schemeClr>
                </a:solidFill>
                <a:latin typeface="Gill Sans Ultra Bold" panose="020B0A02020104020203" pitchFamily="34" charset="0"/>
                <a:ea typeface="Adobe Fan Heiti Std B" pitchFamily="34" charset="-128"/>
              </a:rPr>
              <a:t>AP</a:t>
            </a:r>
            <a:r>
              <a:rPr lang="es-ES" sz="14000" dirty="0">
                <a:solidFill>
                  <a:srgbClr val="468AB8"/>
                </a:solidFill>
                <a:latin typeface="Gill Sans Ultra Bold" panose="020B0A02020104020203" pitchFamily="34" charset="0"/>
                <a:ea typeface="Adobe Fan Heiti Std B" pitchFamily="34" charset="-128"/>
              </a:rPr>
              <a:t>I</a:t>
            </a:r>
            <a:endParaRPr lang="es-CO" sz="14000" dirty="0">
              <a:latin typeface="Gill Sans Ultra Bold" panose="020B0A02020104020203" pitchFamily="34" charset="0"/>
            </a:endParaRPr>
          </a:p>
        </p:txBody>
      </p:sp>
      <p:pic>
        <p:nvPicPr>
          <p:cNvPr id="537603" name="Picture 4" descr="SOA-Experts"/>
          <p:cNvPicPr>
            <a:picLocks noChangeAspect="1" noChangeArrowheads="1"/>
          </p:cNvPicPr>
          <p:nvPr/>
        </p:nvPicPr>
        <p:blipFill rotWithShape="1">
          <a:blip r:embed="rId2" cstate="screen">
            <a:clrChange>
              <a:clrFrom>
                <a:srgbClr val="C1C1C1"/>
              </a:clrFrom>
              <a:clrTo>
                <a:srgbClr val="C1C1C1">
                  <a:alpha val="0"/>
                </a:srgbClr>
              </a:clrTo>
            </a:clrChange>
            <a:extLst>
              <a:ext uri="{28A0092B-C50C-407E-A947-70E740481C1C}">
                <a14:useLocalDpi xmlns:a14="http://schemas.microsoft.com/office/drawing/2010/main"/>
              </a:ext>
            </a:extLst>
          </a:blip>
          <a:srcRect/>
          <a:stretch/>
        </p:blipFill>
        <p:spPr bwMode="auto">
          <a:xfrm>
            <a:off x="5340928" y="1794923"/>
            <a:ext cx="648855" cy="1476375"/>
          </a:xfrm>
          <a:prstGeom prst="rect">
            <a:avLst/>
          </a:prstGeom>
          <a:noFill/>
          <a:ln w="9525">
            <a:noFill/>
            <a:miter lim="800000"/>
            <a:headEnd/>
            <a:tailEnd/>
          </a:ln>
        </p:spPr>
      </p:pic>
      <p:sp>
        <p:nvSpPr>
          <p:cNvPr id="537607" name="Rectangle 7"/>
          <p:cNvSpPr>
            <a:spLocks noChangeArrowheads="1"/>
          </p:cNvSpPr>
          <p:nvPr/>
        </p:nvSpPr>
        <p:spPr bwMode="auto">
          <a:xfrm>
            <a:off x="290946" y="586656"/>
            <a:ext cx="6851073" cy="216694"/>
          </a:xfrm>
          <a:prstGeom prst="rect">
            <a:avLst/>
          </a:prstGeom>
          <a:solidFill>
            <a:schemeClr val="bg1"/>
          </a:solidFill>
          <a:ln w="9525">
            <a:noFill/>
            <a:miter lim="800000"/>
            <a:headEnd/>
            <a:tailEnd/>
          </a:ln>
        </p:spPr>
        <p:txBody>
          <a:bodyPr wrap="none" anchor="ctr"/>
          <a:lstStyle/>
          <a:p>
            <a:endParaRPr lang="es-ES" sz="1600">
              <a:solidFill>
                <a:schemeClr val="bg1"/>
              </a:solidFill>
            </a:endParaRPr>
          </a:p>
        </p:txBody>
      </p:sp>
      <p:sp>
        <p:nvSpPr>
          <p:cNvPr id="9" name="Rectangle 3"/>
          <p:cNvSpPr>
            <a:spLocks noChangeArrowheads="1"/>
          </p:cNvSpPr>
          <p:nvPr/>
        </p:nvSpPr>
        <p:spPr bwMode="auto">
          <a:xfrm>
            <a:off x="6361112" y="2185363"/>
            <a:ext cx="1890261" cy="1015663"/>
          </a:xfrm>
          <a:prstGeom prst="rect">
            <a:avLst/>
          </a:prstGeom>
          <a:noFill/>
          <a:ln w="9525">
            <a:noFill/>
            <a:miter lim="800000"/>
            <a:headEnd/>
            <a:tailEnd/>
          </a:ln>
        </p:spPr>
        <p:txBody>
          <a:bodyPr wrap="square" anchor="ctr">
            <a:spAutoFit/>
          </a:bodyPr>
          <a:lstStyle/>
          <a:p>
            <a:pPr algn="l"/>
            <a:r>
              <a:rPr lang="es-CO" sz="1000" b="1" dirty="0">
                <a:solidFill>
                  <a:srgbClr val="4D4D4D"/>
                </a:solidFill>
              </a:rPr>
              <a:t>VCSOFT Argentina S.A.</a:t>
            </a:r>
          </a:p>
          <a:p>
            <a:pPr algn="l"/>
            <a:r>
              <a:rPr lang="es-CO" sz="1000" dirty="0">
                <a:solidFill>
                  <a:srgbClr val="4D4D4D"/>
                </a:solidFill>
              </a:rPr>
              <a:t>Luis María Campos 134 10°</a:t>
            </a:r>
          </a:p>
          <a:p>
            <a:pPr algn="l"/>
            <a:r>
              <a:rPr lang="es-CO" sz="1000" dirty="0">
                <a:solidFill>
                  <a:srgbClr val="4D4D4D"/>
                </a:solidFill>
              </a:rPr>
              <a:t>Tel.: (54-11) 5258 2374</a:t>
            </a:r>
          </a:p>
          <a:p>
            <a:pPr algn="l"/>
            <a:r>
              <a:rPr lang="es-CO" sz="1000" dirty="0" err="1">
                <a:solidFill>
                  <a:srgbClr val="4D4D4D"/>
                </a:solidFill>
              </a:rPr>
              <a:t>Cel</a:t>
            </a:r>
            <a:r>
              <a:rPr lang="es-CO" sz="1000" dirty="0">
                <a:solidFill>
                  <a:srgbClr val="4D4D4D"/>
                </a:solidFill>
              </a:rPr>
              <a:t>:(54 9 11) 3236 9775</a:t>
            </a:r>
          </a:p>
          <a:p>
            <a:pPr algn="l"/>
            <a:r>
              <a:rPr lang="es-CO" sz="1000" dirty="0">
                <a:solidFill>
                  <a:srgbClr val="4D4D4D"/>
                </a:solidFill>
              </a:rPr>
              <a:t>Buenos Aires, Argentina</a:t>
            </a:r>
          </a:p>
          <a:p>
            <a:pPr algn="l"/>
            <a:endParaRPr lang="en-US" sz="1000" dirty="0">
              <a:solidFill>
                <a:srgbClr val="4D4D4D"/>
              </a:solidFill>
            </a:endParaRPr>
          </a:p>
        </p:txBody>
      </p:sp>
      <p:sp>
        <p:nvSpPr>
          <p:cNvPr id="11" name="Rectangle 3"/>
          <p:cNvSpPr>
            <a:spLocks noChangeArrowheads="1"/>
          </p:cNvSpPr>
          <p:nvPr/>
        </p:nvSpPr>
        <p:spPr bwMode="auto">
          <a:xfrm>
            <a:off x="6361113" y="3082648"/>
            <a:ext cx="1890261" cy="861774"/>
          </a:xfrm>
          <a:prstGeom prst="rect">
            <a:avLst/>
          </a:prstGeom>
          <a:noFill/>
          <a:ln w="9525">
            <a:noFill/>
            <a:miter lim="800000"/>
            <a:headEnd/>
            <a:tailEnd/>
          </a:ln>
        </p:spPr>
        <p:txBody>
          <a:bodyPr wrap="none" anchor="ctr">
            <a:spAutoFit/>
          </a:bodyPr>
          <a:lstStyle/>
          <a:p>
            <a:pPr algn="l"/>
            <a:r>
              <a:rPr lang="es-CO" sz="1000" b="1" dirty="0">
                <a:solidFill>
                  <a:srgbClr val="4D4D4D"/>
                </a:solidFill>
              </a:rPr>
              <a:t>VCSOFT  S.A.S.</a:t>
            </a:r>
          </a:p>
          <a:p>
            <a:pPr algn="l"/>
            <a:r>
              <a:rPr lang="es-CO" sz="1000" dirty="0">
                <a:solidFill>
                  <a:srgbClr val="4D4D4D"/>
                </a:solidFill>
              </a:rPr>
              <a:t>Calle 100 No 17A - 36 Of. 601</a:t>
            </a:r>
          </a:p>
          <a:p>
            <a:pPr algn="l"/>
            <a:r>
              <a:rPr lang="es-CO" sz="1000" dirty="0">
                <a:solidFill>
                  <a:srgbClr val="4D4D4D"/>
                </a:solidFill>
              </a:rPr>
              <a:t>Tel: (57-1) 621 9348</a:t>
            </a:r>
          </a:p>
          <a:p>
            <a:pPr algn="l"/>
            <a:r>
              <a:rPr lang="es-CO" sz="1000" dirty="0" err="1">
                <a:solidFill>
                  <a:srgbClr val="4D4D4D"/>
                </a:solidFill>
              </a:rPr>
              <a:t>Cel</a:t>
            </a:r>
            <a:r>
              <a:rPr lang="es-CO" sz="1000" dirty="0">
                <a:solidFill>
                  <a:srgbClr val="4D4D4D"/>
                </a:solidFill>
              </a:rPr>
              <a:t>: 315 343 3919</a:t>
            </a:r>
          </a:p>
          <a:p>
            <a:pPr algn="l"/>
            <a:r>
              <a:rPr lang="es-CO" sz="1000" dirty="0">
                <a:solidFill>
                  <a:srgbClr val="4D4D4D"/>
                </a:solidFill>
              </a:rPr>
              <a:t>Bogotá, Colombia</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113" y="1674945"/>
            <a:ext cx="1806142" cy="530982"/>
          </a:xfrm>
          <a:prstGeom prst="rect">
            <a:avLst/>
          </a:prstGeom>
        </p:spPr>
      </p:pic>
      <p:sp>
        <p:nvSpPr>
          <p:cNvPr id="13" name="Rectangle 3"/>
          <p:cNvSpPr>
            <a:spLocks noChangeArrowheads="1"/>
          </p:cNvSpPr>
          <p:nvPr/>
        </p:nvSpPr>
        <p:spPr bwMode="auto">
          <a:xfrm>
            <a:off x="6361113" y="4017830"/>
            <a:ext cx="1947969" cy="861774"/>
          </a:xfrm>
          <a:prstGeom prst="rect">
            <a:avLst/>
          </a:prstGeom>
          <a:noFill/>
          <a:ln w="9525">
            <a:noFill/>
            <a:miter lim="800000"/>
            <a:headEnd/>
            <a:tailEnd/>
          </a:ln>
        </p:spPr>
        <p:txBody>
          <a:bodyPr wrap="none" anchor="ctr">
            <a:spAutoFit/>
          </a:bodyPr>
          <a:lstStyle/>
          <a:p>
            <a:pPr algn="l"/>
            <a:r>
              <a:rPr lang="it-IT" sz="1000" b="1" dirty="0">
                <a:solidFill>
                  <a:srgbClr val="4D4D4D"/>
                </a:solidFill>
              </a:rPr>
              <a:t>VCSOFT Chile S.A.</a:t>
            </a:r>
          </a:p>
          <a:p>
            <a:pPr algn="l"/>
            <a:r>
              <a:rPr lang="it-IT" sz="1000" dirty="0">
                <a:solidFill>
                  <a:srgbClr val="4D4D4D"/>
                </a:solidFill>
              </a:rPr>
              <a:t>Francisco Antonio Encina 1781</a:t>
            </a:r>
          </a:p>
          <a:p>
            <a:pPr algn="l"/>
            <a:r>
              <a:rPr lang="it-IT" sz="1000" dirty="0">
                <a:solidFill>
                  <a:srgbClr val="4D4D4D"/>
                </a:solidFill>
              </a:rPr>
              <a:t>Tel: (56-2) 28171983</a:t>
            </a:r>
          </a:p>
          <a:p>
            <a:pPr algn="l"/>
            <a:r>
              <a:rPr lang="it-IT" sz="1000" dirty="0">
                <a:solidFill>
                  <a:srgbClr val="4D4D4D"/>
                </a:solidFill>
              </a:rPr>
              <a:t>Cel:(56-9) 6288 5114</a:t>
            </a:r>
          </a:p>
          <a:p>
            <a:pPr algn="l"/>
            <a:r>
              <a:rPr lang="it-IT" sz="1000" dirty="0">
                <a:solidFill>
                  <a:srgbClr val="4D4D4D"/>
                </a:solidFill>
              </a:rPr>
              <a:t>Santiago, Chile</a:t>
            </a:r>
          </a:p>
        </p:txBody>
      </p:sp>
    </p:spTree>
    <p:extLst>
      <p:ext uri="{BB962C8B-B14F-4D97-AF65-F5344CB8AC3E}">
        <p14:creationId xmlns:p14="http://schemas.microsoft.com/office/powerpoint/2010/main" val="3720091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Cloud Manager</a:t>
            </a:r>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5570" y="654050"/>
            <a:ext cx="4550960"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9448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 Manager</a:t>
            </a:r>
          </a:p>
        </p:txBody>
      </p:sp>
      <p:sp>
        <p:nvSpPr>
          <p:cNvPr id="3" name="Content Placeholder 2">
            <a:extLst>
              <a:ext uri="{FF2B5EF4-FFF2-40B4-BE49-F238E27FC236}">
                <a16:creationId xmlns:a16="http://schemas.microsoft.com/office/drawing/2014/main" id="{BD92F326-9A1B-A645-9FDE-6E01FC5F6103}"/>
              </a:ext>
            </a:extLst>
          </p:cNvPr>
          <p:cNvSpPr>
            <a:spLocks noGrp="1"/>
          </p:cNvSpPr>
          <p:nvPr>
            <p:ph idx="1"/>
          </p:nvPr>
        </p:nvSpPr>
        <p:spPr>
          <a:xfrm>
            <a:off x="323850" y="654538"/>
            <a:ext cx="8534924" cy="1207214"/>
          </a:xfrm>
        </p:spPr>
        <p:txBody>
          <a:bodyPr/>
          <a:lstStyle/>
          <a:p>
            <a:endParaRPr lang="en-CO" dirty="0"/>
          </a:p>
        </p:txBody>
      </p:sp>
      <p:pic>
        <p:nvPicPr>
          <p:cNvPr id="4" name="Picture 3">
            <a:extLst>
              <a:ext uri="{FF2B5EF4-FFF2-40B4-BE49-F238E27FC236}">
                <a16:creationId xmlns:a16="http://schemas.microsoft.com/office/drawing/2014/main" id="{C233C8D2-7BBE-6541-B6E9-FE1628600711}"/>
              </a:ext>
            </a:extLst>
          </p:cNvPr>
          <p:cNvPicPr>
            <a:picLocks noChangeAspect="1"/>
          </p:cNvPicPr>
          <p:nvPr/>
        </p:nvPicPr>
        <p:blipFill>
          <a:blip r:embed="rId2"/>
          <a:stretch>
            <a:fillRect/>
          </a:stretch>
        </p:blipFill>
        <p:spPr>
          <a:xfrm>
            <a:off x="1436322" y="742839"/>
            <a:ext cx="5818854" cy="4153526"/>
          </a:xfrm>
          <a:prstGeom prst="rect">
            <a:avLst/>
          </a:prstGeom>
        </p:spPr>
      </p:pic>
    </p:spTree>
    <p:extLst>
      <p:ext uri="{BB962C8B-B14F-4D97-AF65-F5344CB8AC3E}">
        <p14:creationId xmlns:p14="http://schemas.microsoft.com/office/powerpoint/2010/main" val="2128288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079F-8C78-3049-B206-FDCD42F18F78}"/>
              </a:ext>
            </a:extLst>
          </p:cNvPr>
          <p:cNvSpPr>
            <a:spLocks noGrp="1"/>
          </p:cNvSpPr>
          <p:nvPr>
            <p:ph type="title"/>
          </p:nvPr>
        </p:nvSpPr>
        <p:spPr/>
        <p:txBody>
          <a:bodyPr/>
          <a:lstStyle/>
          <a:p>
            <a:endParaRPr lang="en-CO"/>
          </a:p>
        </p:txBody>
      </p:sp>
      <p:pic>
        <p:nvPicPr>
          <p:cNvPr id="4" name="Content Placeholder 3">
            <a:extLst>
              <a:ext uri="{FF2B5EF4-FFF2-40B4-BE49-F238E27FC236}">
                <a16:creationId xmlns:a16="http://schemas.microsoft.com/office/drawing/2014/main" id="{E8E51648-06A8-C744-A400-46B9949BEC00}"/>
              </a:ext>
            </a:extLst>
          </p:cNvPr>
          <p:cNvPicPr>
            <a:picLocks noGrp="1" noChangeAspect="1"/>
          </p:cNvPicPr>
          <p:nvPr>
            <p:ph idx="1"/>
          </p:nvPr>
        </p:nvPicPr>
        <p:blipFill>
          <a:blip r:embed="rId2"/>
          <a:stretch>
            <a:fillRect/>
          </a:stretch>
        </p:blipFill>
        <p:spPr>
          <a:xfrm>
            <a:off x="4835200" y="695239"/>
            <a:ext cx="4009559" cy="4159250"/>
          </a:xfrm>
          <a:prstGeom prst="rect">
            <a:avLst/>
          </a:prstGeom>
        </p:spPr>
      </p:pic>
      <p:pic>
        <p:nvPicPr>
          <p:cNvPr id="5" name="Picture 4">
            <a:extLst>
              <a:ext uri="{FF2B5EF4-FFF2-40B4-BE49-F238E27FC236}">
                <a16:creationId xmlns:a16="http://schemas.microsoft.com/office/drawing/2014/main" id="{8783E40E-0970-9F4A-A956-62BE1F2025B6}"/>
              </a:ext>
            </a:extLst>
          </p:cNvPr>
          <p:cNvPicPr>
            <a:picLocks noChangeAspect="1"/>
          </p:cNvPicPr>
          <p:nvPr/>
        </p:nvPicPr>
        <p:blipFill>
          <a:blip r:embed="rId3"/>
          <a:stretch>
            <a:fillRect/>
          </a:stretch>
        </p:blipFill>
        <p:spPr>
          <a:xfrm>
            <a:off x="719630" y="1162968"/>
            <a:ext cx="3517918" cy="2511107"/>
          </a:xfrm>
          <a:prstGeom prst="rect">
            <a:avLst/>
          </a:prstGeom>
        </p:spPr>
      </p:pic>
      <p:sp>
        <p:nvSpPr>
          <p:cNvPr id="6" name="Oval 5">
            <a:extLst>
              <a:ext uri="{FF2B5EF4-FFF2-40B4-BE49-F238E27FC236}">
                <a16:creationId xmlns:a16="http://schemas.microsoft.com/office/drawing/2014/main" id="{1BD9FC34-3880-D446-BA72-BC6758AB70E0}"/>
              </a:ext>
            </a:extLst>
          </p:cNvPr>
          <p:cNvSpPr/>
          <p:nvPr/>
        </p:nvSpPr>
        <p:spPr>
          <a:xfrm>
            <a:off x="2430162" y="3229232"/>
            <a:ext cx="1145060" cy="576649"/>
          </a:xfrm>
          <a:prstGeom prst="ellipse">
            <a:avLst/>
          </a:prstGeom>
          <a:ln>
            <a:solidFill>
              <a:srgbClr val="FF0000"/>
            </a:solidFill>
          </a:ln>
        </p:spPr>
        <p:txBody>
          <a:bodyPr rtlCol="0" anchor="ctr">
            <a:noAutofit/>
          </a:bodyPr>
          <a:lstStyle/>
          <a:p>
            <a:pPr algn="ctr"/>
            <a:endParaRPr lang="en-CO" sz="1100" dirty="0">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AE33BD80-4175-634F-A965-8097DD16C2DD}"/>
              </a:ext>
            </a:extLst>
          </p:cNvPr>
          <p:cNvCxnSpPr>
            <a:cxnSpLocks/>
          </p:cNvCxnSpPr>
          <p:nvPr/>
        </p:nvCxnSpPr>
        <p:spPr>
          <a:xfrm flipV="1">
            <a:off x="3575222" y="2924432"/>
            <a:ext cx="1153297" cy="477795"/>
          </a:xfrm>
          <a:prstGeom prst="straightConnector1">
            <a:avLst/>
          </a:prstGeom>
          <a:ln>
            <a:solidFill>
              <a:srgbClr val="FF0000"/>
            </a:solidFill>
            <a:tailEnd type="stealth"/>
          </a:ln>
        </p:spPr>
      </p:cxnSp>
    </p:spTree>
    <p:extLst>
      <p:ext uri="{BB962C8B-B14F-4D97-AF65-F5344CB8AC3E}">
        <p14:creationId xmlns:p14="http://schemas.microsoft.com/office/powerpoint/2010/main" val="3029266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Entidades gobernadas en API Manager</a:t>
            </a:r>
          </a:p>
        </p:txBody>
      </p:sp>
      <p:pic>
        <p:nvPicPr>
          <p:cNvPr id="29698" name="Picture 2"/>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4843" y="654050"/>
            <a:ext cx="3529563"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19175" y="3164920"/>
            <a:ext cx="1168910" cy="369332"/>
          </a:xfrm>
          <a:prstGeom prst="rect">
            <a:avLst/>
          </a:prstGeom>
          <a:noFill/>
        </p:spPr>
        <p:txBody>
          <a:bodyPr wrap="none" rtlCol="0">
            <a:spAutoFit/>
          </a:bodyPr>
          <a:lstStyle/>
          <a:p>
            <a:pPr algn="l"/>
            <a:r>
              <a:rPr lang="es-CO"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rPr>
              <a:t>Catálogos</a:t>
            </a:r>
          </a:p>
        </p:txBody>
      </p:sp>
      <p:cxnSp>
        <p:nvCxnSpPr>
          <p:cNvPr id="6" name="Straight Arrow Connector 5"/>
          <p:cNvCxnSpPr/>
          <p:nvPr/>
        </p:nvCxnSpPr>
        <p:spPr>
          <a:xfrm>
            <a:off x="2092835" y="3486627"/>
            <a:ext cx="1155190" cy="180498"/>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8" name="Straight Arrow Connector 7"/>
          <p:cNvCxnSpPr/>
          <p:nvPr/>
        </p:nvCxnSpPr>
        <p:spPr>
          <a:xfrm flipV="1">
            <a:off x="2092835" y="3019425"/>
            <a:ext cx="1155190" cy="188357"/>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spTree>
    <p:extLst>
      <p:ext uri="{BB962C8B-B14F-4D97-AF65-F5344CB8AC3E}">
        <p14:creationId xmlns:p14="http://schemas.microsoft.com/office/powerpoint/2010/main" val="253686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endParaRPr lang="es-CO"/>
          </a:p>
        </p:txBody>
      </p:sp>
      <p:pic>
        <p:nvPicPr>
          <p:cNvPr id="3072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76451" y="712064"/>
            <a:ext cx="5086349" cy="4085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19175" y="3164920"/>
            <a:ext cx="1168910" cy="369332"/>
          </a:xfrm>
          <a:prstGeom prst="rect">
            <a:avLst/>
          </a:prstGeom>
          <a:noFill/>
        </p:spPr>
        <p:txBody>
          <a:bodyPr wrap="none" rtlCol="0">
            <a:spAutoFit/>
          </a:bodyPr>
          <a:lstStyle/>
          <a:p>
            <a:pPr algn="l"/>
            <a:r>
              <a:rPr lang="es-CO"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rPr>
              <a:t>Catálogos</a:t>
            </a:r>
          </a:p>
        </p:txBody>
      </p:sp>
      <p:cxnSp>
        <p:nvCxnSpPr>
          <p:cNvPr id="6" name="Straight Arrow Connector 5"/>
          <p:cNvCxnSpPr/>
          <p:nvPr/>
        </p:nvCxnSpPr>
        <p:spPr>
          <a:xfrm>
            <a:off x="2092835" y="3486627"/>
            <a:ext cx="297940" cy="90249"/>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sp>
        <p:nvSpPr>
          <p:cNvPr id="8" name="TextBox 7"/>
          <p:cNvSpPr txBox="1"/>
          <p:nvPr/>
        </p:nvSpPr>
        <p:spPr>
          <a:xfrm>
            <a:off x="1019175" y="2650093"/>
            <a:ext cx="1056700" cy="369332"/>
          </a:xfrm>
          <a:prstGeom prst="rect">
            <a:avLst/>
          </a:prstGeom>
          <a:noFill/>
        </p:spPr>
        <p:txBody>
          <a:bodyPr wrap="none" rtlCol="0">
            <a:spAutoFit/>
          </a:bodyPr>
          <a:lstStyle/>
          <a:p>
            <a:pPr algn="l"/>
            <a:r>
              <a:rPr lang="es-CO"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rPr>
              <a:t>Espacios</a:t>
            </a:r>
          </a:p>
        </p:txBody>
      </p:sp>
      <p:cxnSp>
        <p:nvCxnSpPr>
          <p:cNvPr id="9" name="Straight Arrow Connector 8"/>
          <p:cNvCxnSpPr/>
          <p:nvPr/>
        </p:nvCxnSpPr>
        <p:spPr>
          <a:xfrm>
            <a:off x="1981200" y="2928938"/>
            <a:ext cx="561975" cy="90487"/>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0" name="Straight Arrow Connector 9"/>
          <p:cNvCxnSpPr/>
          <p:nvPr/>
        </p:nvCxnSpPr>
        <p:spPr>
          <a:xfrm flipV="1">
            <a:off x="1981200" y="2650094"/>
            <a:ext cx="561975" cy="104500"/>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6" name="Straight Arrow Connector 15"/>
          <p:cNvCxnSpPr/>
          <p:nvPr/>
        </p:nvCxnSpPr>
        <p:spPr>
          <a:xfrm flipV="1">
            <a:off x="2092835" y="3164920"/>
            <a:ext cx="297940" cy="94894"/>
          </a:xfrm>
          <a:prstGeom prst="straightConnector1">
            <a:avLst/>
          </a:prstGeom>
          <a:ln w="3175">
            <a:solidFill>
              <a:schemeClr val="tx1">
                <a:lumMod val="95000"/>
                <a:lumOff val="5000"/>
              </a:schemeClr>
            </a:solidFill>
            <a:tailEnd type="arrow"/>
          </a:ln>
        </p:spPr>
        <p:style>
          <a:lnRef idx="1">
            <a:schemeClr val="accent1"/>
          </a:lnRef>
          <a:fillRef idx="2">
            <a:schemeClr val="accent1"/>
          </a:fillRef>
          <a:effectRef idx="1">
            <a:schemeClr val="accent1"/>
          </a:effectRef>
          <a:fontRef idx="minor">
            <a:schemeClr val="dk1"/>
          </a:fontRef>
        </p:style>
      </p:cxnSp>
      <p:sp>
        <p:nvSpPr>
          <p:cNvPr id="23" name="Rectangle 22"/>
          <p:cNvSpPr/>
          <p:nvPr/>
        </p:nvSpPr>
        <p:spPr>
          <a:xfrm>
            <a:off x="6721364" y="4189393"/>
            <a:ext cx="2422636" cy="954107"/>
          </a:xfrm>
          <a:prstGeom prst="rect">
            <a:avLst/>
          </a:prstGeom>
        </p:spPr>
        <p:txBody>
          <a:bodyPr wrap="square">
            <a:spAutoFit/>
          </a:bodyPr>
          <a:lstStyle/>
          <a:p>
            <a:pPr marL="285750" indent="-285750" algn="l">
              <a:buFont typeface="Arial" panose="020B0604020202020204" pitchFamily="34" charset="0"/>
              <a:buChar char="•"/>
            </a:pPr>
            <a:r>
              <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hlinkClick r:id="rId3"/>
              </a:rPr>
              <a:t>Elemento API</a:t>
            </a:r>
            <a:endPar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hlinkClick r:id="rId4"/>
              </a:rPr>
              <a:t>Elemento PRODUCTO</a:t>
            </a:r>
            <a:endPar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hlinkClick r:id="rId5"/>
              </a:rPr>
              <a:t>Elemento CATÁLOGO</a:t>
            </a:r>
            <a:endPar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endParaRPr>
          </a:p>
          <a:p>
            <a:pPr marL="285750" indent="-285750" algn="l">
              <a:buFont typeface="Arial" panose="020B0604020202020204" pitchFamily="34" charset="0"/>
              <a:buChar char="•"/>
            </a:pPr>
            <a:r>
              <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hlinkClick r:id="rId6"/>
              </a:rPr>
              <a:t>Elemento ESPACIO</a:t>
            </a:r>
            <a:endParaRPr lang="es-CO" sz="1400" dirty="0">
              <a:effectLst>
                <a:outerShdw blurRad="38100" dist="38100" dir="2700000" algn="tl">
                  <a:srgbClr val="000000">
                    <a:alpha val="43137"/>
                  </a:srgbClr>
                </a:outerShdw>
              </a:effectLst>
              <a:latin typeface="Quattrocento Sans" panose="020B0502050000020003"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15407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APIs &amp; Productos</a:t>
            </a:r>
          </a:p>
        </p:txBody>
      </p:sp>
      <p:pic>
        <p:nvPicPr>
          <p:cNvPr id="4" name="Picture 3">
            <a:extLst>
              <a:ext uri="{FF2B5EF4-FFF2-40B4-BE49-F238E27FC236}">
                <a16:creationId xmlns:a16="http://schemas.microsoft.com/office/drawing/2014/main" id="{9CBA24BA-E32F-B84E-B294-653AD9B45F78}"/>
              </a:ext>
            </a:extLst>
          </p:cNvPr>
          <p:cNvPicPr>
            <a:picLocks noChangeAspect="1"/>
          </p:cNvPicPr>
          <p:nvPr/>
        </p:nvPicPr>
        <p:blipFill>
          <a:blip r:embed="rId2"/>
          <a:stretch>
            <a:fillRect/>
          </a:stretch>
        </p:blipFill>
        <p:spPr>
          <a:xfrm>
            <a:off x="628869" y="728929"/>
            <a:ext cx="4775200" cy="32385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3" name="Rounded Rectangle 2"/>
          <p:cNvSpPr/>
          <p:nvPr/>
        </p:nvSpPr>
        <p:spPr>
          <a:xfrm>
            <a:off x="164665" y="1607523"/>
            <a:ext cx="3620729" cy="2190136"/>
          </a:xfrm>
          <a:prstGeom prst="roundRect">
            <a:avLst>
              <a:gd name="adj" fmla="val 7372"/>
            </a:avLst>
          </a:prstGeom>
          <a:solidFill>
            <a:srgbClr val="A6F785">
              <a:alpha val="20000"/>
            </a:srgbClr>
          </a:solidFill>
          <a:ln>
            <a:solidFill>
              <a:srgbClr val="92D050"/>
            </a:solidFill>
          </a:ln>
        </p:spPr>
        <p:txBody>
          <a:bodyPr rtlCol="0" anchor="ctr">
            <a:noAutofit/>
          </a:bodyPr>
          <a:lstStyle/>
          <a:p>
            <a:pPr algn="l"/>
            <a:r>
              <a:rPr lang="es-CO" sz="2000" dirty="0">
                <a:solidFill>
                  <a:schemeClr val="accent3">
                    <a:lumMod val="75000"/>
                  </a:schemeClr>
                </a:solidFill>
                <a:latin typeface="Calibri" panose="020F0502020204030204" pitchFamily="34" charset="0"/>
                <a:cs typeface="Calibri" panose="020F0502020204030204" pitchFamily="34" charset="0"/>
              </a:rPr>
              <a:t>APIs</a:t>
            </a:r>
          </a:p>
        </p:txBody>
      </p:sp>
      <p:pic>
        <p:nvPicPr>
          <p:cNvPr id="5" name="Picture 4">
            <a:extLst>
              <a:ext uri="{FF2B5EF4-FFF2-40B4-BE49-F238E27FC236}">
                <a16:creationId xmlns:a16="http://schemas.microsoft.com/office/drawing/2014/main" id="{6F046EF7-1842-7646-88D2-5F8A612BF739}"/>
              </a:ext>
            </a:extLst>
          </p:cNvPr>
          <p:cNvPicPr>
            <a:picLocks noChangeAspect="1"/>
          </p:cNvPicPr>
          <p:nvPr/>
        </p:nvPicPr>
        <p:blipFill>
          <a:blip r:embed="rId3"/>
          <a:stretch>
            <a:fillRect/>
          </a:stretch>
        </p:blipFill>
        <p:spPr>
          <a:xfrm>
            <a:off x="4572000" y="1958851"/>
            <a:ext cx="4318000" cy="30607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6" name="Rounded Rectangle 5"/>
          <p:cNvSpPr/>
          <p:nvPr/>
        </p:nvSpPr>
        <p:spPr>
          <a:xfrm>
            <a:off x="4380641" y="2308071"/>
            <a:ext cx="3134256" cy="2316481"/>
          </a:xfrm>
          <a:prstGeom prst="roundRect">
            <a:avLst>
              <a:gd name="adj" fmla="val 7372"/>
            </a:avLst>
          </a:prstGeom>
          <a:solidFill>
            <a:schemeClr val="accent2">
              <a:lumMod val="60000"/>
              <a:lumOff val="40000"/>
              <a:alpha val="20000"/>
            </a:schemeClr>
          </a:solidFill>
          <a:ln>
            <a:solidFill>
              <a:schemeClr val="accent2">
                <a:lumMod val="75000"/>
              </a:schemeClr>
            </a:solidFill>
          </a:ln>
        </p:spPr>
        <p:txBody>
          <a:bodyPr rtlCol="0" anchor="ctr">
            <a:noAutofit/>
          </a:bodyPr>
          <a:lstStyle/>
          <a:p>
            <a:pPr algn="l"/>
            <a:r>
              <a:rPr lang="es-CO" sz="2000" dirty="0">
                <a:solidFill>
                  <a:schemeClr val="accent3">
                    <a:lumMod val="75000"/>
                  </a:schemeClr>
                </a:solidFill>
                <a:latin typeface="Calibri" panose="020F0502020204030204" pitchFamily="34" charset="0"/>
                <a:cs typeface="Calibri" panose="020F0502020204030204" pitchFamily="34" charset="0"/>
              </a:rPr>
              <a:t>Productos</a:t>
            </a:r>
          </a:p>
        </p:txBody>
      </p:sp>
    </p:spTree>
    <p:extLst>
      <p:ext uri="{BB962C8B-B14F-4D97-AF65-F5344CB8AC3E}">
        <p14:creationId xmlns:p14="http://schemas.microsoft.com/office/powerpoint/2010/main" val="868341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Definición API</a:t>
            </a:r>
          </a:p>
        </p:txBody>
      </p:sp>
      <p:sp>
        <p:nvSpPr>
          <p:cNvPr id="3" name="Content Placeholder 2">
            <a:extLst>
              <a:ext uri="{FF2B5EF4-FFF2-40B4-BE49-F238E27FC236}">
                <a16:creationId xmlns:a16="http://schemas.microsoft.com/office/drawing/2014/main" id="{51A3A51D-16E3-C543-BD0A-FCD0CF9BDF87}"/>
              </a:ext>
            </a:extLst>
          </p:cNvPr>
          <p:cNvSpPr>
            <a:spLocks noGrp="1"/>
          </p:cNvSpPr>
          <p:nvPr>
            <p:ph idx="1"/>
          </p:nvPr>
        </p:nvSpPr>
        <p:spPr/>
        <p:txBody>
          <a:bodyPr/>
          <a:lstStyle/>
          <a:p>
            <a:endParaRPr lang="en-CO"/>
          </a:p>
        </p:txBody>
      </p:sp>
      <p:pic>
        <p:nvPicPr>
          <p:cNvPr id="4" name="Picture 3">
            <a:extLst>
              <a:ext uri="{FF2B5EF4-FFF2-40B4-BE49-F238E27FC236}">
                <a16:creationId xmlns:a16="http://schemas.microsoft.com/office/drawing/2014/main" id="{6305BDBB-D171-F344-BFEB-79AC754D0EDE}"/>
              </a:ext>
            </a:extLst>
          </p:cNvPr>
          <p:cNvPicPr>
            <a:picLocks noChangeAspect="1"/>
          </p:cNvPicPr>
          <p:nvPr/>
        </p:nvPicPr>
        <p:blipFill>
          <a:blip r:embed="rId2"/>
          <a:stretch>
            <a:fillRect/>
          </a:stretch>
        </p:blipFill>
        <p:spPr>
          <a:xfrm>
            <a:off x="1250729" y="730189"/>
            <a:ext cx="6454535" cy="4007342"/>
          </a:xfrm>
          <a:prstGeom prst="rect">
            <a:avLst/>
          </a:prstGeom>
        </p:spPr>
      </p:pic>
    </p:spTree>
    <p:extLst>
      <p:ext uri="{BB962C8B-B14F-4D97-AF65-F5344CB8AC3E}">
        <p14:creationId xmlns:p14="http://schemas.microsoft.com/office/powerpoint/2010/main" val="1404730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Taller Desarrollo de Configuraciones APIC</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21078453"/>
              </p:ext>
            </p:extLst>
          </p:nvPr>
        </p:nvGraphicFramePr>
        <p:xfrm>
          <a:off x="1165861" y="998221"/>
          <a:ext cx="7391399" cy="3543298"/>
        </p:xfrm>
        <a:graphic>
          <a:graphicData uri="http://schemas.openxmlformats.org/drawingml/2006/table">
            <a:tbl>
              <a:tblPr firstRow="1" firstCol="1" lastRow="1" lastCol="1" bandRow="1" bandCol="1"/>
              <a:tblGrid>
                <a:gridCol w="390602">
                  <a:extLst>
                    <a:ext uri="{9D8B030D-6E8A-4147-A177-3AD203B41FA5}">
                      <a16:colId xmlns:a16="http://schemas.microsoft.com/office/drawing/2014/main" val="20000"/>
                    </a:ext>
                  </a:extLst>
                </a:gridCol>
                <a:gridCol w="2854402">
                  <a:extLst>
                    <a:ext uri="{9D8B030D-6E8A-4147-A177-3AD203B41FA5}">
                      <a16:colId xmlns:a16="http://schemas.microsoft.com/office/drawing/2014/main" val="20001"/>
                    </a:ext>
                  </a:extLst>
                </a:gridCol>
                <a:gridCol w="4146395">
                  <a:extLst>
                    <a:ext uri="{9D8B030D-6E8A-4147-A177-3AD203B41FA5}">
                      <a16:colId xmlns:a16="http://schemas.microsoft.com/office/drawing/2014/main" val="20002"/>
                    </a:ext>
                  </a:extLst>
                </a:gridCol>
              </a:tblGrid>
              <a:tr h="540701">
                <a:tc>
                  <a:txBody>
                    <a:bodyPr/>
                    <a:lstStyle/>
                    <a:p>
                      <a:pPr marL="0" algn="l" rtl="0" eaLnBrk="1" latinLnBrk="0" hangingPunct="1">
                        <a:spcAft>
                          <a:spcPts val="0"/>
                        </a:spcAft>
                      </a:pPr>
                      <a:r>
                        <a:rPr kumimoji="0" lang="es-ES" sz="1400" b="1" kern="1200" dirty="0">
                          <a:solidFill>
                            <a:schemeClr val="tx1"/>
                          </a:solidFill>
                          <a:effectLst/>
                          <a:latin typeface="Calibri"/>
                          <a:ea typeface="Times New Roman"/>
                          <a:cs typeface="Calibri"/>
                        </a:rPr>
                        <a:t>1</a:t>
                      </a:r>
                      <a:endParaRPr kumimoji="0" lang="es-CO" sz="1400" b="1" kern="1200" dirty="0">
                        <a:solidFill>
                          <a:schemeClr val="tx1"/>
                        </a:solidFill>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6E6E6"/>
                    </a:solidFill>
                  </a:tcPr>
                </a:tc>
                <a:tc>
                  <a:txBody>
                    <a:bodyPr/>
                    <a:lstStyle/>
                    <a:p>
                      <a:pPr marL="0" algn="l" rtl="0" eaLnBrk="1" latinLnBrk="0" hangingPunct="1">
                        <a:spcAft>
                          <a:spcPts val="0"/>
                        </a:spcAft>
                      </a:pPr>
                      <a:r>
                        <a:rPr kumimoji="0" lang="es-ES" sz="1400" b="1" kern="1200" dirty="0">
                          <a:solidFill>
                            <a:schemeClr val="tx1"/>
                          </a:solidFill>
                          <a:effectLst/>
                          <a:latin typeface="Calibri"/>
                          <a:ea typeface="Times New Roman"/>
                          <a:cs typeface="Calibri"/>
                        </a:rPr>
                        <a:t>Nombre</a:t>
                      </a:r>
                      <a:endParaRPr kumimoji="0" lang="es-CO" sz="1400" b="1" kern="1200" dirty="0">
                        <a:solidFill>
                          <a:schemeClr val="tx1"/>
                        </a:solidFill>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6E6E6"/>
                    </a:solidFill>
                  </a:tcPr>
                </a:tc>
                <a:tc>
                  <a:txBody>
                    <a:bodyPr/>
                    <a:lstStyle/>
                    <a:p>
                      <a:pPr algn="l">
                        <a:spcAft>
                          <a:spcPts val="0"/>
                        </a:spcAft>
                      </a:pPr>
                      <a:r>
                        <a:rPr lang="es-CO" sz="1400" b="1" dirty="0">
                          <a:effectLst/>
                          <a:latin typeface="Calibri"/>
                          <a:ea typeface="Times New Roman"/>
                          <a:cs typeface="Calibri"/>
                        </a:rPr>
                        <a:t>Conceptos, Administración y Operación APIC</a:t>
                      </a:r>
                      <a:endParaRPr lang="es-CO" sz="1400" dirty="0">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387113">
                <a:tc>
                  <a:txBody>
                    <a:bodyPr/>
                    <a:lstStyle/>
                    <a:p>
                      <a:pPr algn="just">
                        <a:spcAft>
                          <a:spcPts val="0"/>
                        </a:spcAft>
                      </a:pPr>
                      <a:r>
                        <a:rPr lang="es-ES" sz="1000">
                          <a:effectLst/>
                          <a:latin typeface="Calibri"/>
                          <a:ea typeface="Times New Roman"/>
                          <a:cs typeface="Calibri"/>
                        </a:rPr>
                        <a:t>2</a:t>
                      </a:r>
                      <a:endParaRPr lang="es-CO" sz="140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a:spcAft>
                          <a:spcPts val="0"/>
                        </a:spcAft>
                      </a:pPr>
                      <a:r>
                        <a:rPr lang="es-CO" sz="1200">
                          <a:effectLst/>
                          <a:latin typeface="Calibri"/>
                          <a:ea typeface="Times New Roman"/>
                          <a:cs typeface="Calibri"/>
                        </a:rPr>
                        <a:t>Duración:</a:t>
                      </a:r>
                      <a:endParaRPr lang="es-CO" sz="140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a:spcAft>
                          <a:spcPts val="0"/>
                        </a:spcAft>
                      </a:pPr>
                      <a:r>
                        <a:rPr lang="es-ES" sz="1200">
                          <a:effectLst/>
                          <a:latin typeface="Calibri"/>
                          <a:ea typeface="Times New Roman"/>
                          <a:cs typeface="Calibri"/>
                        </a:rPr>
                        <a:t>20</a:t>
                      </a:r>
                      <a:r>
                        <a:rPr lang="es-CO" sz="1200">
                          <a:effectLst/>
                          <a:latin typeface="Calibri"/>
                          <a:ea typeface="Times New Roman"/>
                          <a:cs typeface="Calibri"/>
                        </a:rPr>
                        <a:t> horas </a:t>
                      </a:r>
                      <a:endParaRPr lang="es-CO" sz="140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1"/>
                  </a:ext>
                </a:extLst>
              </a:tr>
              <a:tr h="718539">
                <a:tc>
                  <a:txBody>
                    <a:bodyPr/>
                    <a:lstStyle/>
                    <a:p>
                      <a:pPr algn="just">
                        <a:spcAft>
                          <a:spcPts val="0"/>
                        </a:spcAft>
                      </a:pPr>
                      <a:r>
                        <a:rPr lang="es-ES_tradnl" sz="1000">
                          <a:effectLst/>
                          <a:latin typeface="Calibri"/>
                          <a:ea typeface="Times New Roman"/>
                          <a:cs typeface="Calibri"/>
                        </a:rPr>
                        <a:t>3</a:t>
                      </a:r>
                      <a:endParaRPr lang="es-CO" sz="140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a:spcAft>
                          <a:spcPts val="0"/>
                        </a:spcAft>
                      </a:pPr>
                      <a:r>
                        <a:rPr lang="es-ES" sz="1200">
                          <a:effectLst/>
                          <a:latin typeface="Calibri"/>
                          <a:ea typeface="Times New Roman"/>
                          <a:cs typeface="Calibri"/>
                        </a:rPr>
                        <a:t>Alcance de la Capacitación:</a:t>
                      </a:r>
                      <a:endParaRPr lang="es-CO" sz="140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a:spcAft>
                          <a:spcPts val="0"/>
                        </a:spcAft>
                      </a:pPr>
                      <a:r>
                        <a:rPr lang="es-ES" sz="1200" dirty="0">
                          <a:effectLst/>
                          <a:latin typeface="Calibri"/>
                          <a:ea typeface="Times New Roman"/>
                          <a:cs typeface="Calibri"/>
                        </a:rPr>
                        <a:t>Registro de APIs y Productos en de la plataforma IBM API Connect 2018. </a:t>
                      </a:r>
                      <a:endParaRPr lang="es-CO" sz="1400" dirty="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2"/>
                  </a:ext>
                </a:extLst>
              </a:tr>
              <a:tr h="1896945">
                <a:tc>
                  <a:txBody>
                    <a:bodyPr/>
                    <a:lstStyle/>
                    <a:p>
                      <a:pPr algn="just">
                        <a:spcAft>
                          <a:spcPts val="0"/>
                        </a:spcAft>
                      </a:pPr>
                      <a:r>
                        <a:rPr lang="es-ES" sz="1000" dirty="0">
                          <a:effectLst/>
                          <a:latin typeface="Calibri"/>
                          <a:ea typeface="Times New Roman"/>
                          <a:cs typeface="Calibri"/>
                        </a:rPr>
                        <a:t>4</a:t>
                      </a:r>
                      <a:endParaRPr lang="es-CO" sz="1400" dirty="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a:spcAft>
                          <a:spcPts val="0"/>
                        </a:spcAft>
                      </a:pPr>
                      <a:r>
                        <a:rPr lang="es-ES" sz="1200" dirty="0">
                          <a:effectLst/>
                          <a:latin typeface="Calibri"/>
                          <a:ea typeface="Times New Roman"/>
                          <a:cs typeface="Calibri"/>
                        </a:rPr>
                        <a:t>Requisitos que deben cumplir los participantes</a:t>
                      </a:r>
                      <a:endParaRPr lang="es-CO" sz="1400" dirty="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342900" lvl="0" indent="-342900" algn="l">
                        <a:spcAft>
                          <a:spcPts val="0"/>
                        </a:spcAft>
                        <a:buFont typeface="Wingdings"/>
                        <a:buChar char=""/>
                      </a:pPr>
                      <a:r>
                        <a:rPr lang="es-ES" sz="1200" dirty="0">
                          <a:effectLst/>
                          <a:latin typeface="Calibri"/>
                          <a:ea typeface="Calibri"/>
                          <a:cs typeface="Calibri"/>
                        </a:rPr>
                        <a:t>Conocimientos básicos de REST y servicios API</a:t>
                      </a:r>
                      <a:endParaRPr lang="es-CO" sz="1400" dirty="0">
                        <a:effectLst/>
                        <a:latin typeface="Calibri"/>
                        <a:ea typeface="Times New Roman"/>
                        <a:cs typeface="Calibri"/>
                      </a:endParaRPr>
                    </a:p>
                    <a:p>
                      <a:pPr marL="342900" lvl="0" indent="-342900" algn="l">
                        <a:spcAft>
                          <a:spcPts val="0"/>
                        </a:spcAft>
                        <a:buFont typeface="Wingdings"/>
                        <a:buChar char=""/>
                      </a:pPr>
                      <a:r>
                        <a:rPr lang="es-ES" sz="1200" dirty="0">
                          <a:effectLst/>
                          <a:latin typeface="Calibri"/>
                          <a:ea typeface="Calibri"/>
                          <a:cs typeface="Calibri"/>
                        </a:rPr>
                        <a:t>Conocimiento en Contratos API con </a:t>
                      </a:r>
                      <a:r>
                        <a:rPr lang="es-ES" sz="1200" dirty="0" err="1">
                          <a:effectLst/>
                          <a:latin typeface="Calibri"/>
                          <a:ea typeface="Calibri"/>
                          <a:cs typeface="Calibri"/>
                        </a:rPr>
                        <a:t>Swagger</a:t>
                      </a:r>
                      <a:endParaRPr lang="es-CO" sz="1400" dirty="0">
                        <a:effectLst/>
                        <a:latin typeface="Calibri"/>
                        <a:ea typeface="Times New Roman"/>
                        <a:cs typeface="Calibri"/>
                      </a:endParaRPr>
                    </a:p>
                    <a:p>
                      <a:pPr marL="342900" lvl="0" indent="-342900" algn="l">
                        <a:spcAft>
                          <a:spcPts val="0"/>
                        </a:spcAft>
                        <a:buFont typeface="Wingdings"/>
                        <a:buChar char=""/>
                      </a:pPr>
                      <a:r>
                        <a:rPr lang="es-CO" sz="1200" dirty="0">
                          <a:effectLst/>
                          <a:latin typeface="Calibri"/>
                          <a:ea typeface="Calibri"/>
                          <a:cs typeface="Calibri"/>
                        </a:rPr>
                        <a:t>Conocimientos básicos en</a:t>
                      </a:r>
                      <a:r>
                        <a:rPr lang="es-ES" sz="1200" dirty="0">
                          <a:effectLst/>
                          <a:latin typeface="Calibri"/>
                          <a:ea typeface="Calibri"/>
                          <a:cs typeface="Calibri"/>
                        </a:rPr>
                        <a:t> </a:t>
                      </a:r>
                      <a:r>
                        <a:rPr lang="es-ES" sz="1200" dirty="0" err="1">
                          <a:effectLst/>
                          <a:latin typeface="Calibri"/>
                          <a:ea typeface="Calibri"/>
                          <a:cs typeface="Calibri"/>
                        </a:rPr>
                        <a:t>Javascript</a:t>
                      </a:r>
                      <a:r>
                        <a:rPr lang="es-ES" sz="1200" dirty="0">
                          <a:effectLst/>
                          <a:latin typeface="Calibri"/>
                          <a:ea typeface="Calibri"/>
                          <a:cs typeface="Calibri"/>
                        </a:rPr>
                        <a:t>.</a:t>
                      </a:r>
                      <a:endParaRPr lang="es-CO" sz="1400" dirty="0">
                        <a:effectLst/>
                        <a:latin typeface="Calibri"/>
                        <a:ea typeface="Times New Roman"/>
                        <a:cs typeface="Calibri"/>
                      </a:endParaRPr>
                    </a:p>
                    <a:p>
                      <a:pPr marL="342900" lvl="0" indent="-342900" algn="l">
                        <a:spcAft>
                          <a:spcPts val="0"/>
                        </a:spcAft>
                        <a:buFont typeface="Wingdings"/>
                        <a:buChar char=""/>
                      </a:pPr>
                      <a:r>
                        <a:rPr lang="es-CO" sz="1200" dirty="0">
                          <a:effectLst/>
                          <a:latin typeface="Calibri"/>
                          <a:ea typeface="Calibri"/>
                          <a:cs typeface="Calibri"/>
                        </a:rPr>
                        <a:t>Conocimientos de seguridad de plataformas y seguridad de información.</a:t>
                      </a:r>
                      <a:endParaRPr lang="es-CO" sz="1400" dirty="0">
                        <a:effectLst/>
                        <a:latin typeface="Calibri"/>
                        <a:ea typeface="Times New Roman"/>
                        <a:cs typeface="Calibri"/>
                      </a:endParaRPr>
                    </a:p>
                    <a:p>
                      <a:pPr marL="342900" lvl="0" indent="-342900" algn="l">
                        <a:spcAft>
                          <a:spcPts val="0"/>
                        </a:spcAft>
                        <a:buFont typeface="Wingdings"/>
                        <a:buChar char=""/>
                      </a:pPr>
                      <a:r>
                        <a:rPr lang="es-CO" sz="1200" dirty="0">
                          <a:effectLst/>
                          <a:latin typeface="Calibri"/>
                          <a:ea typeface="Calibri"/>
                          <a:cs typeface="Calibri"/>
                        </a:rPr>
                        <a:t>Conocimiento en conceptos de monitoreo, operación y creación de scripts de control de plataformas.</a:t>
                      </a:r>
                      <a:endParaRPr lang="es-CO" sz="1400" dirty="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497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Definición Producto</a:t>
            </a:r>
          </a:p>
        </p:txBody>
      </p:sp>
      <p:sp>
        <p:nvSpPr>
          <p:cNvPr id="3" name="Content Placeholder 2">
            <a:extLst>
              <a:ext uri="{FF2B5EF4-FFF2-40B4-BE49-F238E27FC236}">
                <a16:creationId xmlns:a16="http://schemas.microsoft.com/office/drawing/2014/main" id="{43D77B87-845E-3F47-B2B1-B9C7A81D52A4}"/>
              </a:ext>
            </a:extLst>
          </p:cNvPr>
          <p:cNvSpPr>
            <a:spLocks noGrp="1"/>
          </p:cNvSpPr>
          <p:nvPr>
            <p:ph idx="1"/>
          </p:nvPr>
        </p:nvSpPr>
        <p:spPr/>
        <p:txBody>
          <a:bodyPr/>
          <a:lstStyle/>
          <a:p>
            <a:endParaRPr lang="en-CO"/>
          </a:p>
        </p:txBody>
      </p:sp>
      <p:pic>
        <p:nvPicPr>
          <p:cNvPr id="4" name="Picture 3">
            <a:extLst>
              <a:ext uri="{FF2B5EF4-FFF2-40B4-BE49-F238E27FC236}">
                <a16:creationId xmlns:a16="http://schemas.microsoft.com/office/drawing/2014/main" id="{8CDCEDE9-8119-444A-AE30-932D55665CA2}"/>
              </a:ext>
            </a:extLst>
          </p:cNvPr>
          <p:cNvPicPr>
            <a:picLocks noChangeAspect="1"/>
          </p:cNvPicPr>
          <p:nvPr/>
        </p:nvPicPr>
        <p:blipFill>
          <a:blip r:embed="rId2"/>
          <a:stretch>
            <a:fillRect/>
          </a:stretch>
        </p:blipFill>
        <p:spPr>
          <a:xfrm>
            <a:off x="1986455" y="629577"/>
            <a:ext cx="4910366" cy="4183607"/>
          </a:xfrm>
          <a:prstGeom prst="rect">
            <a:avLst/>
          </a:prstGeom>
        </p:spPr>
      </p:pic>
    </p:spTree>
    <p:extLst>
      <p:ext uri="{BB962C8B-B14F-4D97-AF65-F5344CB8AC3E}">
        <p14:creationId xmlns:p14="http://schemas.microsoft.com/office/powerpoint/2010/main" val="250304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 Developer Portal</a:t>
            </a:r>
          </a:p>
        </p:txBody>
      </p:sp>
      <p:pic>
        <p:nvPicPr>
          <p:cNvPr id="4" name="Content Placeholder 3">
            <a:extLst>
              <a:ext uri="{FF2B5EF4-FFF2-40B4-BE49-F238E27FC236}">
                <a16:creationId xmlns:a16="http://schemas.microsoft.com/office/drawing/2014/main" id="{D2CC7F02-8F6A-BB4E-80F8-7F528E477458}"/>
              </a:ext>
            </a:extLst>
          </p:cNvPr>
          <p:cNvPicPr>
            <a:picLocks noGrp="1" noChangeAspect="1"/>
          </p:cNvPicPr>
          <p:nvPr>
            <p:ph idx="1"/>
          </p:nvPr>
        </p:nvPicPr>
        <p:blipFill>
          <a:blip r:embed="rId2"/>
          <a:stretch>
            <a:fillRect/>
          </a:stretch>
        </p:blipFill>
        <p:spPr>
          <a:xfrm>
            <a:off x="1635287" y="654050"/>
            <a:ext cx="5911526" cy="4159250"/>
          </a:xfrm>
          <a:prstGeom prst="rect">
            <a:avLst/>
          </a:prstGeom>
        </p:spPr>
      </p:pic>
    </p:spTree>
    <p:extLst>
      <p:ext uri="{BB962C8B-B14F-4D97-AF65-F5344CB8AC3E}">
        <p14:creationId xmlns:p14="http://schemas.microsoft.com/office/powerpoint/2010/main" val="3526386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 </a:t>
            </a:r>
            <a:r>
              <a:rPr lang="es-CO" dirty="0" err="1"/>
              <a:t>Analytics</a:t>
            </a:r>
            <a:r>
              <a:rPr lang="es-CO" dirty="0"/>
              <a:t> @ API Manager</a:t>
            </a: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2649" y="654050"/>
            <a:ext cx="5536801"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572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 </a:t>
            </a:r>
            <a:r>
              <a:rPr lang="es-CO" dirty="0" err="1"/>
              <a:t>Analytics</a:t>
            </a:r>
            <a:r>
              <a:rPr lang="es-CO" dirty="0"/>
              <a:t> @ API Developer Portal</a:t>
            </a:r>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2516" y="654050"/>
            <a:ext cx="5837067"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299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 </a:t>
            </a:r>
            <a:r>
              <a:rPr lang="es-CO" dirty="0" err="1"/>
              <a:t>Designer</a:t>
            </a:r>
            <a:endParaRPr lang="es-CO"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9807" y="654050"/>
            <a:ext cx="6702485"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125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a:xfrm>
            <a:off x="323850" y="669285"/>
            <a:ext cx="8534924" cy="4158647"/>
          </a:xfrm>
        </p:spPr>
        <p:txBody>
          <a:bodyPr/>
          <a:lstStyle/>
          <a:p>
            <a:endParaRPr lang="es-CO" dirty="0"/>
          </a:p>
        </p:txBody>
      </p:sp>
      <p:grpSp>
        <p:nvGrpSpPr>
          <p:cNvPr id="212" name="Group 211"/>
          <p:cNvGrpSpPr/>
          <p:nvPr/>
        </p:nvGrpSpPr>
        <p:grpSpPr>
          <a:xfrm>
            <a:off x="343137" y="20638"/>
            <a:ext cx="8181738" cy="5122861"/>
            <a:chOff x="-408582" y="-964216"/>
            <a:chExt cx="9961165" cy="7085656"/>
          </a:xfrm>
        </p:grpSpPr>
        <p:sp>
          <p:nvSpPr>
            <p:cNvPr id="19" name="Rectangle 18"/>
            <p:cNvSpPr/>
            <p:nvPr/>
          </p:nvSpPr>
          <p:spPr>
            <a:xfrm rot="5400000">
              <a:off x="1045168" y="-2408833"/>
              <a:ext cx="7053666" cy="9961165"/>
            </a:xfrm>
            <a:prstGeom prst="rect">
              <a:avLst/>
            </a:prstGeom>
            <a:solidFill>
              <a:schemeClr val="bg1"/>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horz" wrap="square" lIns="39290" tIns="39290" rIns="39290" bIns="39290" numCol="1" spcCol="38100" rtlCol="0"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grpSp>
          <p:nvGrpSpPr>
            <p:cNvPr id="4" name="Group 3"/>
            <p:cNvGrpSpPr/>
            <p:nvPr/>
          </p:nvGrpSpPr>
          <p:grpSpPr>
            <a:xfrm>
              <a:off x="-253621" y="-164383"/>
              <a:ext cx="707234" cy="953453"/>
              <a:chOff x="8826" y="-1"/>
              <a:chExt cx="707233" cy="953452"/>
            </a:xfrm>
          </p:grpSpPr>
          <p:grpSp>
            <p:nvGrpSpPr>
              <p:cNvPr id="208" name="Group 207"/>
              <p:cNvGrpSpPr/>
              <p:nvPr/>
            </p:nvGrpSpPr>
            <p:grpSpPr>
              <a:xfrm>
                <a:off x="8826" y="-1"/>
                <a:ext cx="707233" cy="707234"/>
                <a:chOff x="8826" y="0"/>
                <a:chExt cx="707232" cy="707232"/>
              </a:xfrm>
            </p:grpSpPr>
            <p:sp>
              <p:nvSpPr>
                <p:cNvPr id="210" name="Shape 189"/>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211" name="_-02.png"/>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209" name="Shape 192"/>
              <p:cNvSpPr/>
              <p:nvPr/>
            </p:nvSpPr>
            <p:spPr>
              <a:xfrm>
                <a:off x="36223" y="707231"/>
                <a:ext cx="634788" cy="246220"/>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a:solidFill>
                      <a:srgbClr val="4277BB"/>
                    </a:solidFill>
                  </a:rPr>
                  <a:t>API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grpSp>
          <p:nvGrpSpPr>
            <p:cNvPr id="5" name="Group 4"/>
            <p:cNvGrpSpPr/>
            <p:nvPr/>
          </p:nvGrpSpPr>
          <p:grpSpPr>
            <a:xfrm>
              <a:off x="-264772" y="1033718"/>
              <a:ext cx="707234" cy="953453"/>
              <a:chOff x="8826" y="-1"/>
              <a:chExt cx="707233" cy="953452"/>
            </a:xfrm>
          </p:grpSpPr>
          <p:grpSp>
            <p:nvGrpSpPr>
              <p:cNvPr id="204" name="Group 203"/>
              <p:cNvGrpSpPr/>
              <p:nvPr/>
            </p:nvGrpSpPr>
            <p:grpSpPr>
              <a:xfrm>
                <a:off x="8826" y="-1"/>
                <a:ext cx="707233" cy="707234"/>
                <a:chOff x="8826" y="0"/>
                <a:chExt cx="707232" cy="707232"/>
              </a:xfrm>
            </p:grpSpPr>
            <p:sp>
              <p:nvSpPr>
                <p:cNvPr id="206" name="Shape 189"/>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207" name="_-02.png"/>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205" name="Shape 192"/>
              <p:cNvSpPr/>
              <p:nvPr/>
            </p:nvSpPr>
            <p:spPr>
              <a:xfrm>
                <a:off x="157249" y="707231"/>
                <a:ext cx="392735" cy="246220"/>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a:solidFill>
                      <a:srgbClr val="4277BB"/>
                    </a:solidFill>
                  </a:rPr>
                  <a:t>API </a:t>
                </a:r>
              </a:p>
              <a:p>
                <a:pPr lvl="0">
                  <a:defRPr sz="1800" b="0">
                    <a:solidFill>
                      <a:srgbClr val="000000"/>
                    </a:solidFill>
                  </a:defRPr>
                </a:pPr>
                <a:r>
                  <a:rPr lang="en-US" sz="800" b="1" dirty="0">
                    <a:solidFill>
                      <a:srgbClr val="4277BB"/>
                    </a:solidFill>
                  </a:rPr>
                  <a:t>OWNER</a:t>
                </a:r>
                <a:endParaRPr sz="800" b="1" dirty="0">
                  <a:solidFill>
                    <a:srgbClr val="4277BB"/>
                  </a:solidFill>
                </a:endParaRPr>
              </a:p>
            </p:txBody>
          </p:sp>
        </p:grpSp>
        <p:grpSp>
          <p:nvGrpSpPr>
            <p:cNvPr id="6" name="Group 5"/>
            <p:cNvGrpSpPr/>
            <p:nvPr/>
          </p:nvGrpSpPr>
          <p:grpSpPr>
            <a:xfrm>
              <a:off x="-271106" y="2190138"/>
              <a:ext cx="724719" cy="953453"/>
              <a:chOff x="-8659" y="-1"/>
              <a:chExt cx="724718" cy="953452"/>
            </a:xfrm>
          </p:grpSpPr>
          <p:grpSp>
            <p:nvGrpSpPr>
              <p:cNvPr id="200" name="Group 199"/>
              <p:cNvGrpSpPr/>
              <p:nvPr/>
            </p:nvGrpSpPr>
            <p:grpSpPr>
              <a:xfrm>
                <a:off x="8826" y="-1"/>
                <a:ext cx="707233" cy="707234"/>
                <a:chOff x="8826" y="0"/>
                <a:chExt cx="707232" cy="707232"/>
              </a:xfrm>
            </p:grpSpPr>
            <p:sp>
              <p:nvSpPr>
                <p:cNvPr id="202" name="Shape 189"/>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203" name="_-02.png"/>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201" name="Shape 192"/>
              <p:cNvSpPr/>
              <p:nvPr/>
            </p:nvSpPr>
            <p:spPr>
              <a:xfrm>
                <a:off x="-8659" y="707231"/>
                <a:ext cx="724556" cy="246220"/>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grpSp>
          <p:nvGrpSpPr>
            <p:cNvPr id="7" name="Group 6"/>
            <p:cNvGrpSpPr/>
            <p:nvPr/>
          </p:nvGrpSpPr>
          <p:grpSpPr>
            <a:xfrm>
              <a:off x="-239610" y="3429336"/>
              <a:ext cx="707234" cy="953453"/>
              <a:chOff x="8826" y="-1"/>
              <a:chExt cx="707233" cy="953452"/>
            </a:xfrm>
          </p:grpSpPr>
          <p:grpSp>
            <p:nvGrpSpPr>
              <p:cNvPr id="196" name="Group 195"/>
              <p:cNvGrpSpPr/>
              <p:nvPr/>
            </p:nvGrpSpPr>
            <p:grpSpPr>
              <a:xfrm>
                <a:off x="8826" y="-1"/>
                <a:ext cx="707233" cy="707234"/>
                <a:chOff x="8826" y="0"/>
                <a:chExt cx="707232" cy="707232"/>
              </a:xfrm>
            </p:grpSpPr>
            <p:sp>
              <p:nvSpPr>
                <p:cNvPr id="198" name="Shape 189"/>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199" name="_-02.png"/>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97" name="Shape 192"/>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a:solidFill>
                      <a:srgbClr val="4277BB"/>
                    </a:solidFill>
                  </a:rPr>
                  <a:t>END </a:t>
                </a:r>
              </a:p>
              <a:p>
                <a:pPr lvl="0">
                  <a:defRPr sz="1800" b="0">
                    <a:solidFill>
                      <a:srgbClr val="000000"/>
                    </a:solidFill>
                  </a:defRPr>
                </a:pPr>
                <a:r>
                  <a:rPr lang="en-US" sz="800" b="1" dirty="0">
                    <a:solidFill>
                      <a:srgbClr val="4277BB"/>
                    </a:solidFill>
                  </a:rPr>
                  <a:t>USER</a:t>
                </a:r>
                <a:endParaRPr sz="800" b="1" dirty="0">
                  <a:solidFill>
                    <a:srgbClr val="4277BB"/>
                  </a:solidFill>
                </a:endParaRPr>
              </a:p>
            </p:txBody>
          </p:sp>
        </p:grpSp>
        <p:grpSp>
          <p:nvGrpSpPr>
            <p:cNvPr id="8" name="Group 7"/>
            <p:cNvGrpSpPr/>
            <p:nvPr/>
          </p:nvGrpSpPr>
          <p:grpSpPr>
            <a:xfrm>
              <a:off x="886829" y="3400656"/>
              <a:ext cx="707234" cy="947894"/>
              <a:chOff x="-1321076" y="642644"/>
              <a:chExt cx="707234" cy="947894"/>
            </a:xfrm>
          </p:grpSpPr>
          <p:sp>
            <p:nvSpPr>
              <p:cNvPr id="193" name="Shape 195"/>
              <p:cNvSpPr/>
              <p:nvPr/>
            </p:nvSpPr>
            <p:spPr>
              <a:xfrm>
                <a:off x="-1321076" y="642644"/>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95" name="Shape 215"/>
              <p:cNvSpPr/>
              <p:nvPr/>
            </p:nvSpPr>
            <p:spPr>
              <a:xfrm>
                <a:off x="-1318430" y="1344317"/>
                <a:ext cx="695703" cy="246221"/>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DEV</a:t>
                </a:r>
                <a:r>
                  <a:rPr lang="en-US" sz="800" b="1" dirty="0">
                    <a:solidFill>
                      <a:srgbClr val="4277BB"/>
                    </a:solidFill>
                  </a:rPr>
                  <a:t>ICE </a:t>
                </a:r>
              </a:p>
              <a:p>
                <a:pPr lvl="0">
                  <a:defRPr sz="1800" b="0">
                    <a:solidFill>
                      <a:srgbClr val="000000"/>
                    </a:solidFill>
                  </a:defRPr>
                </a:pPr>
                <a:r>
                  <a:rPr lang="en-US" sz="800" b="1" dirty="0">
                    <a:solidFill>
                      <a:srgbClr val="4277BB"/>
                    </a:solidFill>
                  </a:rPr>
                  <a:t>APPLICATION</a:t>
                </a:r>
              </a:p>
            </p:txBody>
          </p:sp>
        </p:grpSp>
        <p:grpSp>
          <p:nvGrpSpPr>
            <p:cNvPr id="9" name="Group 8"/>
            <p:cNvGrpSpPr/>
            <p:nvPr/>
          </p:nvGrpSpPr>
          <p:grpSpPr>
            <a:xfrm>
              <a:off x="2664259" y="107698"/>
              <a:ext cx="1175443" cy="932546"/>
              <a:chOff x="-1" y="0"/>
              <a:chExt cx="1175441" cy="932545"/>
            </a:xfrm>
          </p:grpSpPr>
          <p:sp>
            <p:nvSpPr>
              <p:cNvPr id="189"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90" name="Group 189"/>
              <p:cNvGrpSpPr/>
              <p:nvPr/>
            </p:nvGrpSpPr>
            <p:grpSpPr>
              <a:xfrm>
                <a:off x="-1" y="139612"/>
                <a:ext cx="1175441" cy="792933"/>
                <a:chOff x="0" y="130399"/>
                <a:chExt cx="1175439" cy="792931"/>
              </a:xfrm>
            </p:grpSpPr>
            <p:pic>
              <p:nvPicPr>
                <p:cNvPr id="191" name="_-19.png"/>
                <p:cNvPicPr/>
                <p:nvPr/>
              </p:nvPicPr>
              <p:blipFill>
                <a:blip r:embed="rId3"/>
                <a:srcRect l="11328" t="18438" r="11328" b="18438"/>
                <a:stretch>
                  <a:fillRect/>
                </a:stretch>
              </p:blipFill>
              <p:spPr>
                <a:xfrm>
                  <a:off x="306810" y="130399"/>
                  <a:ext cx="547001" cy="446433"/>
                </a:xfrm>
                <a:prstGeom prst="rect">
                  <a:avLst/>
                </a:prstGeom>
                <a:ln w="3175" cap="flat">
                  <a:noFill/>
                  <a:miter lim="400000"/>
                </a:ln>
                <a:effectLst/>
              </p:spPr>
            </p:pic>
            <p:sp>
              <p:nvSpPr>
                <p:cNvPr id="192"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0" tIns="0" rIns="0" bIns="0" numCol="1" anchor="t">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API </a:t>
                  </a:r>
                  <a:r>
                    <a:rPr lang="en-US" sz="800" b="1" dirty="0">
                      <a:solidFill>
                        <a:srgbClr val="4277BB"/>
                      </a:solidFill>
                    </a:rPr>
                    <a:t>ANALYTICS VISUALIZATION</a:t>
                  </a:r>
                  <a:endParaRPr sz="800" b="1" dirty="0">
                    <a:solidFill>
                      <a:srgbClr val="4277BB"/>
                    </a:solidFill>
                  </a:endParaRPr>
                </a:p>
              </p:txBody>
            </p:sp>
          </p:grpSp>
        </p:grpSp>
        <p:grpSp>
          <p:nvGrpSpPr>
            <p:cNvPr id="10" name="Group 9"/>
            <p:cNvGrpSpPr/>
            <p:nvPr/>
          </p:nvGrpSpPr>
          <p:grpSpPr>
            <a:xfrm>
              <a:off x="2702761" y="2283008"/>
              <a:ext cx="1175443" cy="932546"/>
              <a:chOff x="-1" y="0"/>
              <a:chExt cx="1175441" cy="932545"/>
            </a:xfrm>
          </p:grpSpPr>
          <p:sp>
            <p:nvSpPr>
              <p:cNvPr id="18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86" name="Group 185"/>
              <p:cNvGrpSpPr/>
              <p:nvPr/>
            </p:nvGrpSpPr>
            <p:grpSpPr>
              <a:xfrm>
                <a:off x="-1" y="139612"/>
                <a:ext cx="1175441" cy="792933"/>
                <a:chOff x="0" y="130399"/>
                <a:chExt cx="1175439" cy="792931"/>
              </a:xfrm>
            </p:grpSpPr>
            <p:pic>
              <p:nvPicPr>
                <p:cNvPr id="187" name="_-19.png"/>
                <p:cNvPicPr/>
                <p:nvPr/>
              </p:nvPicPr>
              <p:blipFill>
                <a:blip r:embed="rId3"/>
                <a:srcRect l="11328" t="18438" r="11328" b="18438"/>
                <a:stretch>
                  <a:fillRect/>
                </a:stretch>
              </p:blipFill>
              <p:spPr>
                <a:xfrm>
                  <a:off x="306810" y="130399"/>
                  <a:ext cx="547001" cy="446433"/>
                </a:xfrm>
                <a:prstGeom prst="rect">
                  <a:avLst/>
                </a:prstGeom>
                <a:ln w="3175" cap="flat">
                  <a:noFill/>
                  <a:miter lim="400000"/>
                </a:ln>
                <a:effectLst/>
              </p:spPr>
            </p:pic>
            <p:sp>
              <p:nvSpPr>
                <p:cNvPr id="188"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0" tIns="0" rIns="0" bIns="0" numCol="1" anchor="t">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a:solidFill>
                        <a:srgbClr val="4277BB"/>
                      </a:solidFill>
                    </a:rPr>
                    <a:t>DEVELOPER </a:t>
                  </a:r>
                </a:p>
                <a:p>
                  <a:pPr lvl="0">
                    <a:defRPr sz="1800" b="0">
                      <a:solidFill>
                        <a:srgbClr val="000000"/>
                      </a:solidFill>
                    </a:defRPr>
                  </a:pPr>
                  <a:r>
                    <a:rPr lang="en-US" sz="800" b="1" dirty="0">
                      <a:solidFill>
                        <a:srgbClr val="4277BB"/>
                      </a:solidFill>
                    </a:rPr>
                    <a:t>PORTAL</a:t>
                  </a:r>
                  <a:endParaRPr sz="800" b="1" dirty="0">
                    <a:solidFill>
                      <a:srgbClr val="4277BB"/>
                    </a:solidFill>
                  </a:endParaRPr>
                </a:p>
              </p:txBody>
            </p:sp>
          </p:grpSp>
        </p:grpSp>
        <p:grpSp>
          <p:nvGrpSpPr>
            <p:cNvPr id="11" name="Group 10"/>
            <p:cNvGrpSpPr/>
            <p:nvPr/>
          </p:nvGrpSpPr>
          <p:grpSpPr>
            <a:xfrm>
              <a:off x="4493059" y="-623822"/>
              <a:ext cx="1175443" cy="932546"/>
              <a:chOff x="-1" y="0"/>
              <a:chExt cx="1175441" cy="932545"/>
            </a:xfrm>
          </p:grpSpPr>
          <p:sp>
            <p:nvSpPr>
              <p:cNvPr id="181"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82" name="Group 181"/>
              <p:cNvGrpSpPr/>
              <p:nvPr/>
            </p:nvGrpSpPr>
            <p:grpSpPr>
              <a:xfrm>
                <a:off x="-1" y="139612"/>
                <a:ext cx="1175441" cy="792933"/>
                <a:chOff x="0" y="130399"/>
                <a:chExt cx="1175439" cy="792931"/>
              </a:xfrm>
            </p:grpSpPr>
            <p:pic>
              <p:nvPicPr>
                <p:cNvPr id="183" name="_-19.png"/>
                <p:cNvPicPr/>
                <p:nvPr/>
              </p:nvPicPr>
              <p:blipFill>
                <a:blip r:embed="rId3"/>
                <a:srcRect l="11328" t="18438" r="11328" b="18438"/>
                <a:stretch>
                  <a:fillRect/>
                </a:stretch>
              </p:blipFill>
              <p:spPr>
                <a:xfrm>
                  <a:off x="306810" y="130399"/>
                  <a:ext cx="547001" cy="446433"/>
                </a:xfrm>
                <a:prstGeom prst="rect">
                  <a:avLst/>
                </a:prstGeom>
                <a:ln w="3175" cap="flat">
                  <a:noFill/>
                  <a:miter lim="400000"/>
                </a:ln>
                <a:effectLst/>
              </p:spPr>
            </p:pic>
            <p:sp>
              <p:nvSpPr>
                <p:cNvPr id="184"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0" tIns="0" rIns="0" bIns="0" numCol="1" anchor="t">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A</a:t>
                  </a:r>
                  <a:r>
                    <a:rPr lang="en-US" sz="800" b="1" dirty="0">
                      <a:solidFill>
                        <a:srgbClr val="4277BB"/>
                      </a:solidFill>
                    </a:rPr>
                    <a:t>PI DEVELOPER TOOLKIT</a:t>
                  </a:r>
                  <a:endParaRPr sz="800" b="1" dirty="0">
                    <a:solidFill>
                      <a:srgbClr val="4277BB"/>
                    </a:solidFill>
                  </a:endParaRPr>
                </a:p>
              </p:txBody>
            </p:sp>
          </p:grpSp>
        </p:grpSp>
        <p:grpSp>
          <p:nvGrpSpPr>
            <p:cNvPr id="12" name="Group 11"/>
            <p:cNvGrpSpPr/>
            <p:nvPr/>
          </p:nvGrpSpPr>
          <p:grpSpPr>
            <a:xfrm>
              <a:off x="4531560" y="1060599"/>
              <a:ext cx="1175443" cy="932546"/>
              <a:chOff x="-1" y="0"/>
              <a:chExt cx="1175441" cy="932545"/>
            </a:xfrm>
          </p:grpSpPr>
          <p:sp>
            <p:nvSpPr>
              <p:cNvPr id="177"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78" name="Group 177"/>
              <p:cNvGrpSpPr/>
              <p:nvPr/>
            </p:nvGrpSpPr>
            <p:grpSpPr>
              <a:xfrm>
                <a:off x="-1" y="139612"/>
                <a:ext cx="1175441" cy="792933"/>
                <a:chOff x="0" y="130399"/>
                <a:chExt cx="1175439" cy="792931"/>
              </a:xfrm>
            </p:grpSpPr>
            <p:pic>
              <p:nvPicPr>
                <p:cNvPr id="179" name="_-19.png"/>
                <p:cNvPicPr/>
                <p:nvPr/>
              </p:nvPicPr>
              <p:blipFill>
                <a:blip r:embed="rId3"/>
                <a:srcRect l="11328" t="18438" r="11328" b="18438"/>
                <a:stretch>
                  <a:fillRect/>
                </a:stretch>
              </p:blipFill>
              <p:spPr>
                <a:xfrm>
                  <a:off x="306810" y="130399"/>
                  <a:ext cx="547001" cy="446433"/>
                </a:xfrm>
                <a:prstGeom prst="rect">
                  <a:avLst/>
                </a:prstGeom>
                <a:ln w="3175" cap="flat">
                  <a:noFill/>
                  <a:miter lim="400000"/>
                </a:ln>
                <a:effectLst/>
              </p:spPr>
            </p:pic>
            <p:sp>
              <p:nvSpPr>
                <p:cNvPr id="180"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0" tIns="0" rIns="0" bIns="0" numCol="1" anchor="t">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13" name="Group 12"/>
            <p:cNvGrpSpPr/>
            <p:nvPr/>
          </p:nvGrpSpPr>
          <p:grpSpPr>
            <a:xfrm>
              <a:off x="4512310" y="3389913"/>
              <a:ext cx="1175443" cy="932546"/>
              <a:chOff x="-1" y="0"/>
              <a:chExt cx="1175441" cy="932545"/>
            </a:xfrm>
          </p:grpSpPr>
          <p:sp>
            <p:nvSpPr>
              <p:cNvPr id="173"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74" name="Group 173"/>
              <p:cNvGrpSpPr/>
              <p:nvPr/>
            </p:nvGrpSpPr>
            <p:grpSpPr>
              <a:xfrm>
                <a:off x="-1" y="139612"/>
                <a:ext cx="1175441" cy="792933"/>
                <a:chOff x="0" y="130399"/>
                <a:chExt cx="1175439" cy="792931"/>
              </a:xfrm>
            </p:grpSpPr>
            <p:pic>
              <p:nvPicPr>
                <p:cNvPr id="175" name="_-19.png"/>
                <p:cNvPicPr/>
                <p:nvPr/>
              </p:nvPicPr>
              <p:blipFill>
                <a:blip r:embed="rId3"/>
                <a:srcRect l="11328" t="18438" r="11328" b="18438"/>
                <a:stretch>
                  <a:fillRect/>
                </a:stretch>
              </p:blipFill>
              <p:spPr>
                <a:xfrm>
                  <a:off x="306810" y="130399"/>
                  <a:ext cx="547001" cy="446433"/>
                </a:xfrm>
                <a:prstGeom prst="rect">
                  <a:avLst/>
                </a:prstGeom>
                <a:ln w="3175" cap="flat">
                  <a:noFill/>
                  <a:miter lim="400000"/>
                </a:ln>
                <a:effectLst/>
              </p:spPr>
            </p:pic>
            <p:sp>
              <p:nvSpPr>
                <p:cNvPr id="176"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0" tIns="0" rIns="0" bIns="0" numCol="1" anchor="t">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API </a:t>
                  </a:r>
                  <a:r>
                    <a:rPr lang="en-US" sz="800" b="1" dirty="0">
                      <a:solidFill>
                        <a:srgbClr val="4277BB"/>
                      </a:solidFill>
                    </a:rPr>
                    <a:t>GATEWAY</a:t>
                  </a:r>
                  <a:endParaRPr sz="800" b="1" dirty="0">
                    <a:solidFill>
                      <a:srgbClr val="4277BB"/>
                    </a:solidFill>
                  </a:endParaRPr>
                </a:p>
              </p:txBody>
            </p:sp>
          </p:grpSp>
        </p:grpSp>
        <p:grpSp>
          <p:nvGrpSpPr>
            <p:cNvPr id="14" name="Group 13"/>
            <p:cNvGrpSpPr/>
            <p:nvPr/>
          </p:nvGrpSpPr>
          <p:grpSpPr>
            <a:xfrm>
              <a:off x="6280969" y="507676"/>
              <a:ext cx="707234" cy="953454"/>
              <a:chOff x="75417" y="0"/>
              <a:chExt cx="707232" cy="953453"/>
            </a:xfrm>
          </p:grpSpPr>
          <p:sp>
            <p:nvSpPr>
              <p:cNvPr id="169"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70" name="Group 169"/>
              <p:cNvGrpSpPr/>
              <p:nvPr/>
            </p:nvGrpSpPr>
            <p:grpSpPr>
              <a:xfrm>
                <a:off x="195545" y="160392"/>
                <a:ext cx="502280" cy="793061"/>
                <a:chOff x="206079" y="160392"/>
                <a:chExt cx="502279" cy="793059"/>
              </a:xfrm>
            </p:grpSpPr>
            <p:pic>
              <p:nvPicPr>
                <p:cNvPr id="171" name="_-03.png"/>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172" name="Shape 197"/>
                <p:cNvSpPr/>
                <p:nvPr/>
              </p:nvSpPr>
              <p:spPr>
                <a:xfrm>
                  <a:off x="206079" y="707231"/>
                  <a:ext cx="466472" cy="246220"/>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a:solidFill>
                        <a:srgbClr val="4277BB"/>
                      </a:solidFill>
                    </a:rPr>
                    <a:t>API </a:t>
                  </a:r>
                </a:p>
                <a:p>
                  <a:pPr lvl="0">
                    <a:defRPr sz="1800" b="0">
                      <a:solidFill>
                        <a:srgbClr val="000000"/>
                      </a:solidFill>
                    </a:defRPr>
                  </a:pPr>
                  <a:r>
                    <a:rPr lang="en-US" sz="800" b="1" dirty="0">
                      <a:solidFill>
                        <a:srgbClr val="4277BB"/>
                      </a:solidFill>
                    </a:rPr>
                    <a:t>RUNTIME</a:t>
                  </a:r>
                  <a:endParaRPr sz="800" b="1" dirty="0">
                    <a:solidFill>
                      <a:srgbClr val="4277BB"/>
                    </a:solidFill>
                  </a:endParaRPr>
                </a:p>
              </p:txBody>
            </p:sp>
          </p:grpSp>
        </p:grpSp>
        <p:grpSp>
          <p:nvGrpSpPr>
            <p:cNvPr id="15" name="Group 14"/>
            <p:cNvGrpSpPr/>
            <p:nvPr/>
          </p:nvGrpSpPr>
          <p:grpSpPr>
            <a:xfrm>
              <a:off x="6262682" y="2521065"/>
              <a:ext cx="707234" cy="953453"/>
              <a:chOff x="8826" y="-1"/>
              <a:chExt cx="707233" cy="953452"/>
            </a:xfrm>
          </p:grpSpPr>
          <p:grpSp>
            <p:nvGrpSpPr>
              <p:cNvPr id="165" name="Group 164"/>
              <p:cNvGrpSpPr/>
              <p:nvPr/>
            </p:nvGrpSpPr>
            <p:grpSpPr>
              <a:xfrm>
                <a:off x="8826" y="-1"/>
                <a:ext cx="707233" cy="707234"/>
                <a:chOff x="8826" y="0"/>
                <a:chExt cx="707232" cy="707232"/>
              </a:xfrm>
            </p:grpSpPr>
            <p:sp>
              <p:nvSpPr>
                <p:cNvPr id="167" name="Shape 189"/>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168" name="_-02.png"/>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66" name="Shape 192"/>
              <p:cNvSpPr/>
              <p:nvPr/>
            </p:nvSpPr>
            <p:spPr>
              <a:xfrm>
                <a:off x="13782" y="707231"/>
                <a:ext cx="679672" cy="246220"/>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a:solidFill>
                      <a:srgbClr val="4277BB"/>
                    </a:solidFill>
                  </a:rPr>
                  <a:t>IT </a:t>
                </a:r>
              </a:p>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16" name="Group 15"/>
            <p:cNvGrpSpPr/>
            <p:nvPr/>
          </p:nvGrpSpPr>
          <p:grpSpPr>
            <a:xfrm>
              <a:off x="8547330" y="-659532"/>
              <a:ext cx="707233" cy="959876"/>
              <a:chOff x="223397" y="0"/>
              <a:chExt cx="707232" cy="959875"/>
            </a:xfrm>
          </p:grpSpPr>
          <p:sp>
            <p:nvSpPr>
              <p:cNvPr id="161"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64" name="Shape 321"/>
              <p:cNvSpPr/>
              <p:nvPr/>
            </p:nvSpPr>
            <p:spPr>
              <a:xfrm>
                <a:off x="233971" y="713653"/>
                <a:ext cx="686083" cy="246222"/>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ENTERPRISE </a:t>
                </a:r>
                <a:endParaRPr lang="en-US" sz="800" b="1" dirty="0">
                  <a:solidFill>
                    <a:srgbClr val="4277BB"/>
                  </a:solidFill>
                </a:endParaRPr>
              </a:p>
              <a:p>
                <a:pPr lvl="0">
                  <a:defRPr sz="1800" b="0">
                    <a:solidFill>
                      <a:srgbClr val="000000"/>
                    </a:solidFill>
                  </a:defRPr>
                </a:pPr>
                <a:r>
                  <a:rPr sz="800" b="1" dirty="0">
                    <a:solidFill>
                      <a:srgbClr val="4277BB"/>
                    </a:solidFill>
                  </a:rPr>
                  <a:t>DATA</a:t>
                </a:r>
              </a:p>
            </p:txBody>
          </p:sp>
        </p:grpSp>
        <p:grpSp>
          <p:nvGrpSpPr>
            <p:cNvPr id="17" name="Group 16"/>
            <p:cNvGrpSpPr/>
            <p:nvPr/>
          </p:nvGrpSpPr>
          <p:grpSpPr>
            <a:xfrm>
              <a:off x="8533204" y="1556831"/>
              <a:ext cx="764634" cy="953454"/>
              <a:chOff x="46466" y="0"/>
              <a:chExt cx="764633" cy="953453"/>
            </a:xfrm>
          </p:grpSpPr>
          <p:sp>
            <p:nvSpPr>
              <p:cNvPr id="157"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58" name="Group 157"/>
              <p:cNvGrpSpPr/>
              <p:nvPr/>
            </p:nvGrpSpPr>
            <p:grpSpPr>
              <a:xfrm>
                <a:off x="46466" y="160392"/>
                <a:ext cx="764633" cy="793061"/>
                <a:chOff x="57000" y="160392"/>
                <a:chExt cx="764631" cy="793059"/>
              </a:xfrm>
            </p:grpSpPr>
            <p:pic>
              <p:nvPicPr>
                <p:cNvPr id="159" name="_-03.png"/>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160" name="Shape 197"/>
                <p:cNvSpPr/>
                <p:nvPr/>
              </p:nvSpPr>
              <p:spPr>
                <a:xfrm>
                  <a:off x="57000" y="707231"/>
                  <a:ext cx="764631" cy="246220"/>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a:solidFill>
                        <a:srgbClr val="4277BB"/>
                      </a:solidFill>
                    </a:rPr>
                    <a:t>ENTERPRISE</a:t>
                  </a:r>
                </a:p>
                <a:p>
                  <a:pPr lvl="0">
                    <a:defRPr sz="1800" b="0">
                      <a:solidFill>
                        <a:srgbClr val="000000"/>
                      </a:solidFill>
                    </a:defRPr>
                  </a:pPr>
                  <a:r>
                    <a:rPr sz="800" b="1" dirty="0">
                      <a:solidFill>
                        <a:srgbClr val="4277BB"/>
                      </a:solidFill>
                    </a:rPr>
                    <a:t>APPLICATION</a:t>
                  </a:r>
                  <a:r>
                    <a:rPr lang="en-US" sz="800" b="1" dirty="0">
                      <a:solidFill>
                        <a:srgbClr val="4277BB"/>
                      </a:solidFill>
                    </a:rPr>
                    <a:t>S</a:t>
                  </a:r>
                  <a:endParaRPr sz="800" b="1" dirty="0">
                    <a:solidFill>
                      <a:srgbClr val="4277BB"/>
                    </a:solidFill>
                  </a:endParaRPr>
                </a:p>
              </p:txBody>
            </p:sp>
          </p:grpSp>
        </p:grpSp>
        <p:grpSp>
          <p:nvGrpSpPr>
            <p:cNvPr id="18" name="Group 17"/>
            <p:cNvGrpSpPr/>
            <p:nvPr/>
          </p:nvGrpSpPr>
          <p:grpSpPr>
            <a:xfrm>
              <a:off x="4625837" y="4856061"/>
              <a:ext cx="707233" cy="908404"/>
              <a:chOff x="0" y="0"/>
              <a:chExt cx="707232" cy="908403"/>
            </a:xfrm>
          </p:grpSpPr>
          <p:sp>
            <p:nvSpPr>
              <p:cNvPr id="153"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55" name="Shape 483"/>
              <p:cNvSpPr/>
              <p:nvPr/>
            </p:nvSpPr>
            <p:spPr>
              <a:xfrm>
                <a:off x="61919" y="702819"/>
                <a:ext cx="604987" cy="205584"/>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a:solidFill>
                      <a:srgbClr val="4277BB"/>
                    </a:solidFill>
                  </a:rPr>
                  <a:t>SECURITY</a:t>
                </a:r>
              </a:p>
            </p:txBody>
          </p:sp>
        </p:grpSp>
        <p:cxnSp>
          <p:nvCxnSpPr>
            <p:cNvPr id="20" name="Straight Connector 19"/>
            <p:cNvCxnSpPr/>
            <p:nvPr/>
          </p:nvCxnSpPr>
          <p:spPr>
            <a:xfrm>
              <a:off x="1966411" y="-957942"/>
              <a:ext cx="0" cy="1718712"/>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sp>
          <p:nvSpPr>
            <p:cNvPr id="21" name="Shape 64"/>
            <p:cNvSpPr/>
            <p:nvPr/>
          </p:nvSpPr>
          <p:spPr>
            <a:xfrm>
              <a:off x="-311052" y="-943891"/>
              <a:ext cx="1496914" cy="153888"/>
            </a:xfrm>
            <a:prstGeom prst="rect">
              <a:avLst/>
            </a:prstGeom>
            <a:ln w="3175">
              <a:miter lim="400000"/>
            </a:ln>
            <a:extLst>
              <a:ext uri="{C572A759-6A51-4108-AA02-DFA0A04FC94B}">
                <ma14:wrappingTextBoxFlag xmlns="" xmlns:ma14="http://schemas.microsoft.com/office/mac/drawingml/2011/main" xmlns:lc="http://schemas.openxmlformats.org/drawingml/2006/lockedCanvas" val="1"/>
              </a:ext>
            </a:extLst>
          </p:spPr>
          <p:txBody>
            <a:bodyPr wrap="square" lIns="0" tIns="0" rIns="0" bIns="0">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p:cNvSpPr/>
            <p:nvPr/>
          </p:nvSpPr>
          <p:spPr>
            <a:xfrm>
              <a:off x="2018290" y="-951943"/>
              <a:ext cx="1155766" cy="153887"/>
            </a:xfrm>
            <a:prstGeom prst="rect">
              <a:avLst/>
            </a:prstGeom>
            <a:ln w="3175">
              <a:miter lim="400000"/>
            </a:ln>
            <a:extLst>
              <a:ext uri="{C572A759-6A51-4108-AA02-DFA0A04FC94B}">
                <ma14:wrappingTextBoxFlag xmlns="" xmlns:ma14="http://schemas.microsoft.com/office/mac/drawingml/2011/main" xmlns:lc="http://schemas.openxmlformats.org/drawingml/2006/lockedCanvas" val="1"/>
              </a:ext>
            </a:extLst>
          </p:spPr>
          <p:txBody>
            <a:bodyPr wrap="none" lIns="0" tIns="0" rIns="0" bIns="0">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3" name="Shape 64"/>
            <p:cNvSpPr/>
            <p:nvPr/>
          </p:nvSpPr>
          <p:spPr>
            <a:xfrm>
              <a:off x="7759200" y="-954409"/>
              <a:ext cx="1677359" cy="153888"/>
            </a:xfrm>
            <a:prstGeom prst="rect">
              <a:avLst/>
            </a:prstGeom>
            <a:ln w="3175">
              <a:miter lim="400000"/>
            </a:ln>
            <a:extLst>
              <a:ext uri="{C572A759-6A51-4108-AA02-DFA0A04FC94B}">
                <ma14:wrappingTextBoxFlag xmlns="" xmlns:ma14="http://schemas.microsoft.com/office/mac/drawingml/2011/main" xmlns:lc="http://schemas.openxmlformats.org/drawingml/2006/lockedCanvas" val="1"/>
              </a:ext>
            </a:extLst>
          </p:spPr>
          <p:txBody>
            <a:bodyPr wrap="square" lIns="0" tIns="0" rIns="0" bIns="0">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1000" b="1">
                  <a:solidFill>
                    <a:srgbClr val="4277BB"/>
                  </a:solidFill>
                </a:rPr>
                <a:t>ENTERPRISE  NETWORK</a:t>
              </a:r>
              <a:endParaRPr lang="en-US" sz="1000" b="1" dirty="0">
                <a:solidFill>
                  <a:srgbClr val="4277BB"/>
                </a:solidFill>
              </a:endParaRPr>
            </a:p>
          </p:txBody>
        </p:sp>
        <p:cxnSp>
          <p:nvCxnSpPr>
            <p:cNvPr id="24" name="Straight Connector 23"/>
            <p:cNvCxnSpPr/>
            <p:nvPr/>
          </p:nvCxnSpPr>
          <p:spPr>
            <a:xfrm>
              <a:off x="1983037" y="3487449"/>
              <a:ext cx="0" cy="1342401"/>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25" name="Straight Connector 24"/>
            <p:cNvCxnSpPr/>
            <p:nvPr/>
          </p:nvCxnSpPr>
          <p:spPr>
            <a:xfrm>
              <a:off x="7704852" y="1534363"/>
              <a:ext cx="0" cy="3261197"/>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26" name="Straight Connector 25"/>
            <p:cNvCxnSpPr/>
            <p:nvPr/>
          </p:nvCxnSpPr>
          <p:spPr>
            <a:xfrm>
              <a:off x="462558" y="191427"/>
              <a:ext cx="897074"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27" name="Straight Connector 26"/>
            <p:cNvCxnSpPr/>
            <p:nvPr/>
          </p:nvCxnSpPr>
          <p:spPr>
            <a:xfrm>
              <a:off x="1352851" y="184825"/>
              <a:ext cx="0" cy="97025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28" name="Straight Connector 27"/>
            <p:cNvCxnSpPr/>
            <p:nvPr/>
          </p:nvCxnSpPr>
          <p:spPr>
            <a:xfrm flipH="1">
              <a:off x="1342033" y="1159445"/>
              <a:ext cx="29976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29" name="Straight Connector 28"/>
            <p:cNvCxnSpPr/>
            <p:nvPr/>
          </p:nvCxnSpPr>
          <p:spPr>
            <a:xfrm>
              <a:off x="459409" y="235109"/>
              <a:ext cx="178958"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0" name="Straight Connector 29"/>
            <p:cNvCxnSpPr/>
            <p:nvPr/>
          </p:nvCxnSpPr>
          <p:spPr>
            <a:xfrm>
              <a:off x="630221" y="229317"/>
              <a:ext cx="0" cy="108580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1" name="Straight Connector 30"/>
            <p:cNvCxnSpPr/>
            <p:nvPr/>
          </p:nvCxnSpPr>
          <p:spPr>
            <a:xfrm>
              <a:off x="441759" y="1304823"/>
              <a:ext cx="198599"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2" name="Straight Connector 31"/>
            <p:cNvCxnSpPr/>
            <p:nvPr/>
          </p:nvCxnSpPr>
          <p:spPr>
            <a:xfrm>
              <a:off x="634827" y="954003"/>
              <a:ext cx="564301"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3" name="Straight Connector 32"/>
            <p:cNvCxnSpPr/>
            <p:nvPr/>
          </p:nvCxnSpPr>
          <p:spPr>
            <a:xfrm>
              <a:off x="1194261" y="943437"/>
              <a:ext cx="0" cy="32088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4" name="Straight Connector 33"/>
            <p:cNvCxnSpPr/>
            <p:nvPr/>
          </p:nvCxnSpPr>
          <p:spPr>
            <a:xfrm flipH="1">
              <a:off x="1183283" y="1257800"/>
              <a:ext cx="46692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35" name="Straight Connector 34"/>
            <p:cNvCxnSpPr/>
            <p:nvPr/>
          </p:nvCxnSpPr>
          <p:spPr>
            <a:xfrm flipH="1">
              <a:off x="448051" y="1356529"/>
              <a:ext cx="1203339"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36" name="Straight Connector 35"/>
            <p:cNvCxnSpPr/>
            <p:nvPr/>
          </p:nvCxnSpPr>
          <p:spPr>
            <a:xfrm flipH="1">
              <a:off x="1351558" y="1454909"/>
              <a:ext cx="290112"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37" name="Straight Connector 36"/>
            <p:cNvCxnSpPr/>
            <p:nvPr/>
          </p:nvCxnSpPr>
          <p:spPr>
            <a:xfrm>
              <a:off x="1359514" y="1448618"/>
              <a:ext cx="0" cy="977757"/>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8" name="Straight Connector 37"/>
            <p:cNvCxnSpPr/>
            <p:nvPr/>
          </p:nvCxnSpPr>
          <p:spPr>
            <a:xfrm>
              <a:off x="442534" y="2421178"/>
              <a:ext cx="928074"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9" name="Straight Connector 38"/>
            <p:cNvCxnSpPr/>
            <p:nvPr/>
          </p:nvCxnSpPr>
          <p:spPr>
            <a:xfrm>
              <a:off x="449858" y="2654609"/>
              <a:ext cx="820122"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0" name="Straight Connector 39"/>
            <p:cNvCxnSpPr/>
            <p:nvPr/>
          </p:nvCxnSpPr>
          <p:spPr>
            <a:xfrm flipH="1">
              <a:off x="1261601" y="2646838"/>
              <a:ext cx="1" cy="728862"/>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41" name="Straight Connector 40"/>
            <p:cNvCxnSpPr/>
            <p:nvPr/>
          </p:nvCxnSpPr>
          <p:spPr>
            <a:xfrm flipH="1">
              <a:off x="470109" y="3742869"/>
              <a:ext cx="42001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42" name="Straight Connector 41"/>
            <p:cNvCxnSpPr/>
            <p:nvPr/>
          </p:nvCxnSpPr>
          <p:spPr>
            <a:xfrm>
              <a:off x="1588040" y="3738864"/>
              <a:ext cx="273356"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3" name="Straight Connector 42"/>
            <p:cNvCxnSpPr/>
            <p:nvPr/>
          </p:nvCxnSpPr>
          <p:spPr>
            <a:xfrm>
              <a:off x="1851180" y="3391852"/>
              <a:ext cx="0" cy="353224"/>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44" name="Straight Connector 43"/>
            <p:cNvCxnSpPr/>
            <p:nvPr/>
          </p:nvCxnSpPr>
          <p:spPr>
            <a:xfrm>
              <a:off x="2332553" y="2815638"/>
              <a:ext cx="220285"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5" name="Straight Connector 44"/>
            <p:cNvCxnSpPr/>
            <p:nvPr/>
          </p:nvCxnSpPr>
          <p:spPr>
            <a:xfrm>
              <a:off x="2542659" y="2813917"/>
              <a:ext cx="0" cy="994349"/>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6" name="Straight Connector 45"/>
            <p:cNvCxnSpPr/>
            <p:nvPr/>
          </p:nvCxnSpPr>
          <p:spPr>
            <a:xfrm flipH="1">
              <a:off x="2535932" y="3802013"/>
              <a:ext cx="2188699"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47" name="Straight Connector 46"/>
            <p:cNvCxnSpPr/>
            <p:nvPr/>
          </p:nvCxnSpPr>
          <p:spPr>
            <a:xfrm>
              <a:off x="2390628" y="1167540"/>
              <a:ext cx="173780"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8" name="Straight Connector 47"/>
            <p:cNvCxnSpPr/>
            <p:nvPr/>
          </p:nvCxnSpPr>
          <p:spPr>
            <a:xfrm>
              <a:off x="2390428" y="1249219"/>
              <a:ext cx="338191"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49" name="Straight Connector 48"/>
            <p:cNvCxnSpPr/>
            <p:nvPr/>
          </p:nvCxnSpPr>
          <p:spPr>
            <a:xfrm>
              <a:off x="2378526" y="1387576"/>
              <a:ext cx="401782"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0" name="Straight Connector 49"/>
            <p:cNvCxnSpPr/>
            <p:nvPr/>
          </p:nvCxnSpPr>
          <p:spPr>
            <a:xfrm>
              <a:off x="2771355" y="1384975"/>
              <a:ext cx="0" cy="123855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1" name="Straight Connector 50"/>
            <p:cNvCxnSpPr/>
            <p:nvPr/>
          </p:nvCxnSpPr>
          <p:spPr>
            <a:xfrm flipH="1">
              <a:off x="2759750" y="2617491"/>
              <a:ext cx="140629"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52" name="Straight Connector 51"/>
            <p:cNvCxnSpPr/>
            <p:nvPr/>
          </p:nvCxnSpPr>
          <p:spPr>
            <a:xfrm>
              <a:off x="3888162" y="1421794"/>
              <a:ext cx="0" cy="1211506"/>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3" name="Straight Connector 52"/>
            <p:cNvCxnSpPr/>
            <p:nvPr/>
          </p:nvCxnSpPr>
          <p:spPr>
            <a:xfrm>
              <a:off x="3882488" y="1433058"/>
              <a:ext cx="828278"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4" name="Straight Connector 53"/>
            <p:cNvCxnSpPr/>
            <p:nvPr/>
          </p:nvCxnSpPr>
          <p:spPr>
            <a:xfrm flipH="1">
              <a:off x="2376980" y="1316809"/>
              <a:ext cx="234765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55" name="Straight Connector 54"/>
            <p:cNvCxnSpPr/>
            <p:nvPr/>
          </p:nvCxnSpPr>
          <p:spPr>
            <a:xfrm>
              <a:off x="2719461" y="442907"/>
              <a:ext cx="0" cy="815137"/>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6" name="Straight Connector 55"/>
            <p:cNvCxnSpPr/>
            <p:nvPr/>
          </p:nvCxnSpPr>
          <p:spPr>
            <a:xfrm flipH="1">
              <a:off x="2712567" y="450394"/>
              <a:ext cx="169795"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57" name="Straight Connector 56"/>
            <p:cNvCxnSpPr/>
            <p:nvPr/>
          </p:nvCxnSpPr>
          <p:spPr>
            <a:xfrm>
              <a:off x="2553641" y="-253779"/>
              <a:ext cx="0" cy="1426029"/>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58" name="Straight Connector 57"/>
            <p:cNvCxnSpPr/>
            <p:nvPr/>
          </p:nvCxnSpPr>
          <p:spPr>
            <a:xfrm flipH="1">
              <a:off x="2549790" y="-244383"/>
              <a:ext cx="2150032"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59" name="Straight Connector 58"/>
            <p:cNvCxnSpPr/>
            <p:nvPr/>
          </p:nvCxnSpPr>
          <p:spPr>
            <a:xfrm>
              <a:off x="5421117" y="-294753"/>
              <a:ext cx="2178387"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0" name="Straight Connector 59"/>
            <p:cNvCxnSpPr/>
            <p:nvPr/>
          </p:nvCxnSpPr>
          <p:spPr>
            <a:xfrm flipH="1">
              <a:off x="6618897" y="-249025"/>
              <a:ext cx="1" cy="748321"/>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flipH="1">
              <a:off x="7592707" y="-303599"/>
              <a:ext cx="1" cy="834953"/>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62" name="Straight Connector 61"/>
            <p:cNvCxnSpPr/>
            <p:nvPr/>
          </p:nvCxnSpPr>
          <p:spPr>
            <a:xfrm>
              <a:off x="5424746" y="-240778"/>
              <a:ext cx="1190962"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3" name="Straight Connector 62"/>
            <p:cNvCxnSpPr/>
            <p:nvPr/>
          </p:nvCxnSpPr>
          <p:spPr>
            <a:xfrm>
              <a:off x="5108454" y="2045606"/>
              <a:ext cx="0" cy="1314673"/>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4" name="Straight Connector 63"/>
            <p:cNvCxnSpPr/>
            <p:nvPr/>
          </p:nvCxnSpPr>
          <p:spPr>
            <a:xfrm>
              <a:off x="5455075" y="3654205"/>
              <a:ext cx="512062"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5" name="Straight Connector 64"/>
            <p:cNvCxnSpPr/>
            <p:nvPr/>
          </p:nvCxnSpPr>
          <p:spPr>
            <a:xfrm>
              <a:off x="5954806" y="868622"/>
              <a:ext cx="0" cy="2789295"/>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6" name="Straight Connector 65"/>
            <p:cNvCxnSpPr/>
            <p:nvPr/>
          </p:nvCxnSpPr>
          <p:spPr>
            <a:xfrm flipH="1">
              <a:off x="5949686" y="875323"/>
              <a:ext cx="32169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 name="Straight Connector 66"/>
            <p:cNvCxnSpPr/>
            <p:nvPr/>
          </p:nvCxnSpPr>
          <p:spPr>
            <a:xfrm flipH="1">
              <a:off x="7002042" y="868706"/>
              <a:ext cx="32169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8" name="Straight Connector 67"/>
            <p:cNvCxnSpPr/>
            <p:nvPr/>
          </p:nvCxnSpPr>
          <p:spPr>
            <a:xfrm>
              <a:off x="6632454" y="1457777"/>
              <a:ext cx="0" cy="103893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9" name="Straight Connector 68"/>
            <p:cNvCxnSpPr/>
            <p:nvPr/>
          </p:nvCxnSpPr>
          <p:spPr>
            <a:xfrm>
              <a:off x="5443455" y="3766412"/>
              <a:ext cx="2153928"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0" name="Straight Connector 69"/>
            <p:cNvCxnSpPr/>
            <p:nvPr/>
          </p:nvCxnSpPr>
          <p:spPr>
            <a:xfrm>
              <a:off x="7590397" y="1468663"/>
              <a:ext cx="0" cy="2305273"/>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1" name="Straight Connector 70"/>
            <p:cNvCxnSpPr/>
            <p:nvPr/>
          </p:nvCxnSpPr>
          <p:spPr>
            <a:xfrm flipH="1">
              <a:off x="5101233" y="348184"/>
              <a:ext cx="3183" cy="687541"/>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72" name="Straight Connector 71"/>
            <p:cNvCxnSpPr/>
            <p:nvPr/>
          </p:nvCxnSpPr>
          <p:spPr>
            <a:xfrm flipH="1">
              <a:off x="3592999" y="435650"/>
              <a:ext cx="1451084" cy="4885"/>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73" name="Straight Connector 72"/>
            <p:cNvCxnSpPr/>
            <p:nvPr/>
          </p:nvCxnSpPr>
          <p:spPr>
            <a:xfrm>
              <a:off x="5046659" y="423069"/>
              <a:ext cx="0" cy="595225"/>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4" name="Straight Connector 73"/>
            <p:cNvCxnSpPr/>
            <p:nvPr/>
          </p:nvCxnSpPr>
          <p:spPr>
            <a:xfrm flipH="1">
              <a:off x="8292773" y="-305202"/>
              <a:ext cx="24245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5" name="Straight Connector 74"/>
            <p:cNvCxnSpPr/>
            <p:nvPr/>
          </p:nvCxnSpPr>
          <p:spPr>
            <a:xfrm flipH="1">
              <a:off x="8281676" y="1901039"/>
              <a:ext cx="287520"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6" name="Straight Connector 75"/>
            <p:cNvCxnSpPr/>
            <p:nvPr/>
          </p:nvCxnSpPr>
          <p:spPr>
            <a:xfrm>
              <a:off x="8299479" y="-315604"/>
              <a:ext cx="0" cy="1106854"/>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7" name="Straight Connector 76"/>
            <p:cNvCxnSpPr/>
            <p:nvPr/>
          </p:nvCxnSpPr>
          <p:spPr>
            <a:xfrm>
              <a:off x="8288593" y="870939"/>
              <a:ext cx="0" cy="104154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8" name="Straight Connector 77"/>
            <p:cNvCxnSpPr/>
            <p:nvPr/>
          </p:nvCxnSpPr>
          <p:spPr>
            <a:xfrm>
              <a:off x="8054897" y="790633"/>
              <a:ext cx="254451"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9" name="Straight Connector 78"/>
            <p:cNvCxnSpPr/>
            <p:nvPr/>
          </p:nvCxnSpPr>
          <p:spPr>
            <a:xfrm>
              <a:off x="8048492" y="882231"/>
              <a:ext cx="240896"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80" name="Straight Connector 79"/>
            <p:cNvCxnSpPr/>
            <p:nvPr/>
          </p:nvCxnSpPr>
          <p:spPr>
            <a:xfrm flipV="1">
              <a:off x="8905722" y="307584"/>
              <a:ext cx="0" cy="1207566"/>
            </a:xfrm>
            <a:prstGeom prst="line">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
          <p:nvSpPr>
            <p:cNvPr id="81" name="Rectangle 80"/>
            <p:cNvSpPr/>
            <p:nvPr/>
          </p:nvSpPr>
          <p:spPr>
            <a:xfrm>
              <a:off x="1631594" y="4812803"/>
              <a:ext cx="7349490" cy="954307"/>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horz" wrap="square" lIns="39290" tIns="39290" rIns="39290" bIns="39290" numCol="1" spcCol="38100" rtlCol="0"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82" name="Straight Connector 81"/>
            <p:cNvCxnSpPr/>
            <p:nvPr/>
          </p:nvCxnSpPr>
          <p:spPr>
            <a:xfrm>
              <a:off x="7704852" y="-964216"/>
              <a:ext cx="0" cy="1417841"/>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83" name="Straight Connector 82"/>
            <p:cNvCxnSpPr/>
            <p:nvPr/>
          </p:nvCxnSpPr>
          <p:spPr>
            <a:xfrm>
              <a:off x="1977841" y="1903770"/>
              <a:ext cx="0" cy="42291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84" name="Straight Connector 83"/>
            <p:cNvCxnSpPr/>
            <p:nvPr/>
          </p:nvCxnSpPr>
          <p:spPr>
            <a:xfrm>
              <a:off x="1983037" y="5778540"/>
              <a:ext cx="0" cy="34290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85" name="Straight Connector 84"/>
            <p:cNvCxnSpPr/>
            <p:nvPr/>
          </p:nvCxnSpPr>
          <p:spPr>
            <a:xfrm>
              <a:off x="7686607" y="5778540"/>
              <a:ext cx="0" cy="34290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pic>
          <p:nvPicPr>
            <p:cNvPr id="86" name="Picture 85"/>
            <p:cNvPicPr>
              <a:picLocks noChangeAspect="1"/>
            </p:cNvPicPr>
            <p:nvPr/>
          </p:nvPicPr>
          <p:blipFill>
            <a:blip r:embed="rId5"/>
            <a:stretch>
              <a:fillRect/>
            </a:stretch>
          </p:blipFill>
          <p:spPr>
            <a:xfrm>
              <a:off x="1625243" y="817920"/>
              <a:ext cx="241300" cy="228600"/>
            </a:xfrm>
            <a:prstGeom prst="rect">
              <a:avLst/>
            </a:prstGeom>
          </p:spPr>
        </p:pic>
        <p:pic>
          <p:nvPicPr>
            <p:cNvPr id="87" name="Picture 86"/>
            <p:cNvPicPr>
              <a:picLocks noChangeAspect="1"/>
            </p:cNvPicPr>
            <p:nvPr/>
          </p:nvPicPr>
          <p:blipFill>
            <a:blip r:embed="rId5"/>
            <a:stretch>
              <a:fillRect/>
            </a:stretch>
          </p:blipFill>
          <p:spPr>
            <a:xfrm>
              <a:off x="1625243" y="2360970"/>
              <a:ext cx="241300" cy="228600"/>
            </a:xfrm>
            <a:prstGeom prst="rect">
              <a:avLst/>
            </a:prstGeom>
          </p:spPr>
        </p:pic>
        <p:pic>
          <p:nvPicPr>
            <p:cNvPr id="88" name="Picture 87"/>
            <p:cNvPicPr>
              <a:picLocks noChangeAspect="1"/>
            </p:cNvPicPr>
            <p:nvPr/>
          </p:nvPicPr>
          <p:blipFill>
            <a:blip r:embed="rId5"/>
            <a:stretch>
              <a:fillRect/>
            </a:stretch>
          </p:blipFill>
          <p:spPr>
            <a:xfrm>
              <a:off x="7260233" y="497738"/>
              <a:ext cx="241300" cy="228600"/>
            </a:xfrm>
            <a:prstGeom prst="rect">
              <a:avLst/>
            </a:prstGeom>
          </p:spPr>
        </p:pic>
        <p:grpSp>
          <p:nvGrpSpPr>
            <p:cNvPr id="89" name="Group 88"/>
            <p:cNvGrpSpPr/>
            <p:nvPr/>
          </p:nvGrpSpPr>
          <p:grpSpPr>
            <a:xfrm>
              <a:off x="1654756" y="894656"/>
              <a:ext cx="707235" cy="963276"/>
              <a:chOff x="148052" y="0"/>
              <a:chExt cx="707233" cy="963275"/>
            </a:xfrm>
          </p:grpSpPr>
          <p:sp>
            <p:nvSpPr>
              <p:cNvPr id="149"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50" name="Group 149"/>
              <p:cNvGrpSpPr/>
              <p:nvPr/>
            </p:nvGrpSpPr>
            <p:grpSpPr>
              <a:xfrm>
                <a:off x="251004" y="137126"/>
                <a:ext cx="520974" cy="826149"/>
                <a:chOff x="264123" y="127304"/>
                <a:chExt cx="520973" cy="826147"/>
              </a:xfrm>
            </p:grpSpPr>
            <p:pic>
              <p:nvPicPr>
                <p:cNvPr id="151" name="_-10.png"/>
                <p:cNvPicPr/>
                <p:nvPr/>
              </p:nvPicPr>
              <p:blipFill>
                <a:blip r:embed="rId6"/>
                <a:srcRect l="18106" t="18000" r="18106" b="18000"/>
                <a:stretch>
                  <a:fillRect/>
                </a:stretch>
              </p:blipFill>
              <p:spPr>
                <a:xfrm>
                  <a:off x="291644" y="127304"/>
                  <a:ext cx="451116" cy="452624"/>
                </a:xfrm>
                <a:prstGeom prst="rect">
                  <a:avLst/>
                </a:prstGeom>
                <a:ln w="3175" cap="flat">
                  <a:noFill/>
                  <a:miter lim="400000"/>
                </a:ln>
                <a:effectLst/>
              </p:spPr>
            </p:pic>
            <p:sp>
              <p:nvSpPr>
                <p:cNvPr id="152" name="Shape 284"/>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90" name="Group 89"/>
            <p:cNvGrpSpPr/>
            <p:nvPr/>
          </p:nvGrpSpPr>
          <p:grpSpPr>
            <a:xfrm>
              <a:off x="1621302" y="2455828"/>
              <a:ext cx="707235" cy="963276"/>
              <a:chOff x="148052" y="0"/>
              <a:chExt cx="707233" cy="963275"/>
            </a:xfrm>
          </p:grpSpPr>
          <p:sp>
            <p:nvSpPr>
              <p:cNvPr id="145"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46" name="Group 145"/>
              <p:cNvGrpSpPr/>
              <p:nvPr/>
            </p:nvGrpSpPr>
            <p:grpSpPr>
              <a:xfrm>
                <a:off x="251004" y="137126"/>
                <a:ext cx="520974" cy="826149"/>
                <a:chOff x="264123" y="127304"/>
                <a:chExt cx="520973" cy="826147"/>
              </a:xfrm>
            </p:grpSpPr>
            <p:pic>
              <p:nvPicPr>
                <p:cNvPr id="147" name="_-10.png"/>
                <p:cNvPicPr/>
                <p:nvPr/>
              </p:nvPicPr>
              <p:blipFill>
                <a:blip r:embed="rId6"/>
                <a:srcRect l="18106" t="18000" r="18106" b="18000"/>
                <a:stretch>
                  <a:fillRect/>
                </a:stretch>
              </p:blipFill>
              <p:spPr>
                <a:xfrm>
                  <a:off x="291644" y="127304"/>
                  <a:ext cx="451116" cy="452624"/>
                </a:xfrm>
                <a:prstGeom prst="rect">
                  <a:avLst/>
                </a:prstGeom>
                <a:ln w="3175" cap="flat">
                  <a:noFill/>
                  <a:miter lim="400000"/>
                </a:ln>
                <a:effectLst/>
              </p:spPr>
            </p:pic>
            <p:sp>
              <p:nvSpPr>
                <p:cNvPr id="148" name="Shape 284"/>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91" name="Group 90"/>
            <p:cNvGrpSpPr/>
            <p:nvPr/>
          </p:nvGrpSpPr>
          <p:grpSpPr>
            <a:xfrm>
              <a:off x="7112373" y="538448"/>
              <a:ext cx="1178724" cy="1049638"/>
              <a:chOff x="67964" y="0"/>
              <a:chExt cx="1178722" cy="1049637"/>
            </a:xfrm>
          </p:grpSpPr>
          <p:sp>
            <p:nvSpPr>
              <p:cNvPr id="141"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grpSp>
            <p:nvGrpSpPr>
              <p:cNvPr id="142" name="Group 141"/>
              <p:cNvGrpSpPr/>
              <p:nvPr/>
            </p:nvGrpSpPr>
            <p:grpSpPr>
              <a:xfrm>
                <a:off x="67964" y="116277"/>
                <a:ext cx="1178722" cy="933360"/>
                <a:chOff x="85641" y="106455"/>
                <a:chExt cx="1178720" cy="933358"/>
              </a:xfrm>
            </p:grpSpPr>
            <p:pic>
              <p:nvPicPr>
                <p:cNvPr id="143" name="_-11.png"/>
                <p:cNvPicPr/>
                <p:nvPr/>
              </p:nvPicPr>
              <p:blipFill>
                <a:blip/>
                <a:srcRect l="10614" t="15052" r="10614" b="23720"/>
                <a:stretch>
                  <a:fillRect/>
                </a:stretch>
              </p:blipFill>
              <p:spPr>
                <a:xfrm>
                  <a:off x="387925" y="106455"/>
                  <a:ext cx="559330" cy="433018"/>
                </a:xfrm>
                <a:prstGeom prst="rect">
                  <a:avLst/>
                </a:prstGeom>
                <a:ln w="3175" cap="flat">
                  <a:noFill/>
                  <a:miter lim="400000"/>
                </a:ln>
                <a:effectLst/>
              </p:spPr>
            </p:pic>
            <p:sp>
              <p:nvSpPr>
                <p:cNvPr id="144"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sp>
          <p:nvSpPr>
            <p:cNvPr id="92" name="Shape 162"/>
            <p:cNvSpPr/>
            <p:nvPr/>
          </p:nvSpPr>
          <p:spPr>
            <a:xfrm>
              <a:off x="-68132" y="4666272"/>
              <a:ext cx="514650" cy="205583"/>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a:solidFill>
                    <a:srgbClr val="4277BB"/>
                  </a:solidFill>
                </a:rPr>
                <a:t>LEGEND</a:t>
              </a:r>
            </a:p>
          </p:txBody>
        </p:sp>
        <p:sp>
          <p:nvSpPr>
            <p:cNvPr id="93" name="Shape 166"/>
            <p:cNvSpPr/>
            <p:nvPr/>
          </p:nvSpPr>
          <p:spPr>
            <a:xfrm>
              <a:off x="127173" y="5207715"/>
              <a:ext cx="599432" cy="205583"/>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a:solidFill>
                    <a:srgbClr val="4277BB"/>
                  </a:solidFill>
                </a:rPr>
                <a:t>Data Store</a:t>
              </a:r>
            </a:p>
          </p:txBody>
        </p:sp>
        <p:sp>
          <p:nvSpPr>
            <p:cNvPr id="94" name="Shape 171"/>
            <p:cNvSpPr/>
            <p:nvPr/>
          </p:nvSpPr>
          <p:spPr>
            <a:xfrm>
              <a:off x="-60181" y="4888206"/>
              <a:ext cx="166587" cy="108809"/>
            </a:xfrm>
            <a:prstGeom prst="rect">
              <a:avLst/>
            </a:prstGeom>
            <a:solidFill>
              <a:srgbClr val="ECC01B"/>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95" name="Shape 172"/>
            <p:cNvSpPr/>
            <p:nvPr/>
          </p:nvSpPr>
          <p:spPr>
            <a:xfrm>
              <a:off x="-60061" y="5057221"/>
              <a:ext cx="166586" cy="108808"/>
            </a:xfrm>
            <a:prstGeom prst="rect">
              <a:avLst/>
            </a:prstGeom>
            <a:solidFill>
              <a:srgbClr val="8DC53F"/>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96" name="Shape 173"/>
            <p:cNvSpPr/>
            <p:nvPr/>
          </p:nvSpPr>
          <p:spPr>
            <a:xfrm>
              <a:off x="-60180" y="5226238"/>
              <a:ext cx="166586" cy="108809"/>
            </a:xfrm>
            <a:prstGeom prst="rect">
              <a:avLst/>
            </a:prstGeom>
            <a:solidFill>
              <a:srgbClr val="325C80"/>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97" name="Shape 174"/>
            <p:cNvSpPr/>
            <p:nvPr/>
          </p:nvSpPr>
          <p:spPr>
            <a:xfrm>
              <a:off x="-60180" y="5388691"/>
              <a:ext cx="166586" cy="108809"/>
            </a:xfrm>
            <a:prstGeom prst="rect">
              <a:avLst/>
            </a:prstGeom>
            <a:solidFill>
              <a:srgbClr val="00B19E"/>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98" name="Shape 176"/>
            <p:cNvSpPr/>
            <p:nvPr/>
          </p:nvSpPr>
          <p:spPr>
            <a:xfrm>
              <a:off x="-57477" y="5543566"/>
              <a:ext cx="166587" cy="108809"/>
            </a:xfrm>
            <a:prstGeom prst="rect">
              <a:avLst/>
            </a:prstGeom>
            <a:solidFill>
              <a:srgbClr val="E42233"/>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pic>
          <p:nvPicPr>
            <p:cNvPr id="99" name="_-53.png"/>
            <p:cNvPicPr/>
            <p:nvPr/>
          </p:nvPicPr>
          <p:blipFill>
            <a:blip/>
            <a:stretch>
              <a:fillRect/>
            </a:stretch>
          </p:blipFill>
          <p:spPr>
            <a:xfrm>
              <a:off x="-47679" y="5846351"/>
              <a:ext cx="166587" cy="166587"/>
            </a:xfrm>
            <a:prstGeom prst="rect">
              <a:avLst/>
            </a:prstGeom>
            <a:ln w="3175" cap="flat">
              <a:noFill/>
              <a:miter lim="400000"/>
            </a:ln>
            <a:effectLst/>
          </p:spPr>
        </p:pic>
        <p:sp>
          <p:nvSpPr>
            <p:cNvPr id="100" name="Shape 180"/>
            <p:cNvSpPr/>
            <p:nvPr/>
          </p:nvSpPr>
          <p:spPr>
            <a:xfrm>
              <a:off x="127173" y="5855020"/>
              <a:ext cx="503586" cy="205582"/>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a:solidFill>
                    <a:srgbClr val="4277BB"/>
                  </a:solidFill>
                </a:rPr>
                <a:t>Scalable</a:t>
              </a:r>
            </a:p>
          </p:txBody>
        </p:sp>
        <p:sp>
          <p:nvSpPr>
            <p:cNvPr id="101" name="Shape 169"/>
            <p:cNvSpPr/>
            <p:nvPr/>
          </p:nvSpPr>
          <p:spPr>
            <a:xfrm>
              <a:off x="119961" y="5684000"/>
              <a:ext cx="286938" cy="123111"/>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lang="en-US" sz="800" b="1" dirty="0">
                  <a:solidFill>
                    <a:srgbClr val="4277BB"/>
                  </a:solidFill>
                </a:rPr>
                <a:t>Users</a:t>
              </a:r>
              <a:endParaRPr sz="800" b="1" dirty="0">
                <a:solidFill>
                  <a:srgbClr val="4277BB"/>
                </a:solidFill>
              </a:endParaRPr>
            </a:p>
          </p:txBody>
        </p:sp>
        <p:sp>
          <p:nvSpPr>
            <p:cNvPr id="102" name="Shape 177"/>
            <p:cNvSpPr/>
            <p:nvPr/>
          </p:nvSpPr>
          <p:spPr>
            <a:xfrm>
              <a:off x="-57477" y="5691157"/>
              <a:ext cx="166587" cy="108808"/>
            </a:xfrm>
            <a:prstGeom prst="rect">
              <a:avLst/>
            </a:prstGeom>
            <a:solidFill>
              <a:srgbClr val="C6982C"/>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03" name="Shape 163"/>
            <p:cNvSpPr/>
            <p:nvPr/>
          </p:nvSpPr>
          <p:spPr>
            <a:xfrm>
              <a:off x="130445" y="4872708"/>
              <a:ext cx="644428" cy="205582"/>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Application</a:t>
              </a:r>
            </a:p>
          </p:txBody>
        </p:sp>
        <p:sp>
          <p:nvSpPr>
            <p:cNvPr id="104" name="Shape 168"/>
            <p:cNvSpPr/>
            <p:nvPr/>
          </p:nvSpPr>
          <p:spPr>
            <a:xfrm>
              <a:off x="127173" y="5535003"/>
              <a:ext cx="492225" cy="205582"/>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Security</a:t>
              </a:r>
            </a:p>
          </p:txBody>
        </p:sp>
        <p:sp>
          <p:nvSpPr>
            <p:cNvPr id="105" name="Shape 164"/>
            <p:cNvSpPr/>
            <p:nvPr/>
          </p:nvSpPr>
          <p:spPr>
            <a:xfrm>
              <a:off x="127173" y="5047421"/>
              <a:ext cx="751833" cy="205582"/>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Infrastructure</a:t>
              </a:r>
            </a:p>
          </p:txBody>
        </p:sp>
        <p:sp>
          <p:nvSpPr>
            <p:cNvPr id="106" name="Shape 165"/>
            <p:cNvSpPr/>
            <p:nvPr/>
          </p:nvSpPr>
          <p:spPr>
            <a:xfrm>
              <a:off x="127173" y="5384448"/>
              <a:ext cx="712294" cy="205582"/>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t">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800" b="1" dirty="0">
                  <a:solidFill>
                    <a:srgbClr val="4277BB"/>
                  </a:solidFill>
                </a:rPr>
                <a:t>Management</a:t>
              </a:r>
            </a:p>
          </p:txBody>
        </p:sp>
        <p:cxnSp>
          <p:nvCxnSpPr>
            <p:cNvPr id="107" name="Straight Connector 106"/>
            <p:cNvCxnSpPr/>
            <p:nvPr/>
          </p:nvCxnSpPr>
          <p:spPr>
            <a:xfrm flipH="1">
              <a:off x="3624806" y="2620050"/>
              <a:ext cx="263356" cy="0"/>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grpSp>
          <p:nvGrpSpPr>
            <p:cNvPr id="108" name="Group 107"/>
            <p:cNvGrpSpPr/>
            <p:nvPr/>
          </p:nvGrpSpPr>
          <p:grpSpPr>
            <a:xfrm>
              <a:off x="814905" y="58969"/>
              <a:ext cx="267071" cy="274600"/>
              <a:chOff x="369887" y="1936316"/>
              <a:chExt cx="267071" cy="274600"/>
            </a:xfrm>
          </p:grpSpPr>
          <p:sp>
            <p:nvSpPr>
              <p:cNvPr id="139"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40"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dirty="0">
                    <a:solidFill>
                      <a:srgbClr val="FFFFFF"/>
                    </a:solidFill>
                  </a:rPr>
                  <a:t>1</a:t>
                </a:r>
              </a:p>
            </p:txBody>
          </p:sp>
        </p:grpSp>
        <p:grpSp>
          <p:nvGrpSpPr>
            <p:cNvPr id="109" name="Group 108"/>
            <p:cNvGrpSpPr/>
            <p:nvPr/>
          </p:nvGrpSpPr>
          <p:grpSpPr>
            <a:xfrm>
              <a:off x="804042" y="1219229"/>
              <a:ext cx="267071" cy="274600"/>
              <a:chOff x="886727" y="1934351"/>
              <a:chExt cx="267071" cy="274600"/>
            </a:xfrm>
          </p:grpSpPr>
          <p:sp>
            <p:nvSpPr>
              <p:cNvPr id="137"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38"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dirty="0">
                    <a:solidFill>
                      <a:srgbClr val="FFFFFF"/>
                    </a:solidFill>
                  </a:rPr>
                  <a:t>2</a:t>
                </a:r>
              </a:p>
            </p:txBody>
          </p:sp>
        </p:grpSp>
        <p:grpSp>
          <p:nvGrpSpPr>
            <p:cNvPr id="110" name="Group 109"/>
            <p:cNvGrpSpPr/>
            <p:nvPr/>
          </p:nvGrpSpPr>
          <p:grpSpPr>
            <a:xfrm>
              <a:off x="804588" y="2278158"/>
              <a:ext cx="267070" cy="274600"/>
              <a:chOff x="1403567" y="1936316"/>
              <a:chExt cx="267070" cy="274600"/>
            </a:xfrm>
          </p:grpSpPr>
          <p:sp>
            <p:nvSpPr>
              <p:cNvPr id="135"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36"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3</a:t>
                </a:r>
              </a:p>
            </p:txBody>
          </p:sp>
        </p:grpSp>
        <p:grpSp>
          <p:nvGrpSpPr>
            <p:cNvPr id="111" name="Group 110"/>
            <p:cNvGrpSpPr/>
            <p:nvPr/>
          </p:nvGrpSpPr>
          <p:grpSpPr>
            <a:xfrm>
              <a:off x="1146064" y="2816778"/>
              <a:ext cx="267070" cy="274600"/>
              <a:chOff x="1920407" y="1936316"/>
              <a:chExt cx="267070" cy="274600"/>
            </a:xfrm>
          </p:grpSpPr>
          <p:sp>
            <p:nvSpPr>
              <p:cNvPr id="133"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34"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4</a:t>
                </a:r>
              </a:p>
            </p:txBody>
          </p:sp>
        </p:grpSp>
        <p:grpSp>
          <p:nvGrpSpPr>
            <p:cNvPr id="112" name="Group 111"/>
            <p:cNvGrpSpPr/>
            <p:nvPr/>
          </p:nvGrpSpPr>
          <p:grpSpPr>
            <a:xfrm>
              <a:off x="510509" y="3593391"/>
              <a:ext cx="267070" cy="274600"/>
              <a:chOff x="2437247" y="1936316"/>
              <a:chExt cx="267070" cy="274600"/>
            </a:xfrm>
          </p:grpSpPr>
          <p:sp>
            <p:nvSpPr>
              <p:cNvPr id="131"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32"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5</a:t>
                </a:r>
              </a:p>
            </p:txBody>
          </p:sp>
        </p:grpSp>
        <p:grpSp>
          <p:nvGrpSpPr>
            <p:cNvPr id="113" name="Group 112"/>
            <p:cNvGrpSpPr/>
            <p:nvPr/>
          </p:nvGrpSpPr>
          <p:grpSpPr>
            <a:xfrm>
              <a:off x="808633" y="814931"/>
              <a:ext cx="267071" cy="274600"/>
              <a:chOff x="369887" y="2407009"/>
              <a:chExt cx="267071" cy="274600"/>
            </a:xfrm>
          </p:grpSpPr>
          <p:sp>
            <p:nvSpPr>
              <p:cNvPr id="129"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30"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6</a:t>
                </a:r>
              </a:p>
            </p:txBody>
          </p:sp>
        </p:grpSp>
        <p:grpSp>
          <p:nvGrpSpPr>
            <p:cNvPr id="114" name="Group 113"/>
            <p:cNvGrpSpPr/>
            <p:nvPr/>
          </p:nvGrpSpPr>
          <p:grpSpPr>
            <a:xfrm>
              <a:off x="6488132" y="1982798"/>
              <a:ext cx="267071" cy="274600"/>
              <a:chOff x="886727" y="2405044"/>
              <a:chExt cx="267071" cy="274600"/>
            </a:xfrm>
          </p:grpSpPr>
          <p:sp>
            <p:nvSpPr>
              <p:cNvPr id="127"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28"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7</a:t>
                </a:r>
              </a:p>
            </p:txBody>
          </p:sp>
        </p:grpSp>
        <p:grpSp>
          <p:nvGrpSpPr>
            <p:cNvPr id="115" name="Group 114"/>
            <p:cNvGrpSpPr/>
            <p:nvPr/>
          </p:nvGrpSpPr>
          <p:grpSpPr>
            <a:xfrm>
              <a:off x="3328300" y="-364834"/>
              <a:ext cx="267071" cy="274600"/>
              <a:chOff x="369887" y="1936316"/>
              <a:chExt cx="267071" cy="274600"/>
            </a:xfrm>
          </p:grpSpPr>
          <p:sp>
            <p:nvSpPr>
              <p:cNvPr id="125"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26"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dirty="0">
                    <a:solidFill>
                      <a:srgbClr val="FFFFFF"/>
                    </a:solidFill>
                  </a:rPr>
                  <a:t>1</a:t>
                </a:r>
              </a:p>
            </p:txBody>
          </p:sp>
        </p:grpSp>
        <p:grpSp>
          <p:nvGrpSpPr>
            <p:cNvPr id="116" name="Group 115"/>
            <p:cNvGrpSpPr/>
            <p:nvPr/>
          </p:nvGrpSpPr>
          <p:grpSpPr>
            <a:xfrm>
              <a:off x="2589264" y="669531"/>
              <a:ext cx="267071" cy="274600"/>
              <a:chOff x="369887" y="2407009"/>
              <a:chExt cx="267071" cy="274600"/>
            </a:xfrm>
          </p:grpSpPr>
          <p:sp>
            <p:nvSpPr>
              <p:cNvPr id="123"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24"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6</a:t>
                </a:r>
              </a:p>
            </p:txBody>
          </p:sp>
        </p:grpSp>
        <p:grpSp>
          <p:nvGrpSpPr>
            <p:cNvPr id="117" name="Group 116"/>
            <p:cNvGrpSpPr/>
            <p:nvPr/>
          </p:nvGrpSpPr>
          <p:grpSpPr>
            <a:xfrm>
              <a:off x="3324993" y="1174878"/>
              <a:ext cx="267071" cy="274600"/>
              <a:chOff x="886727" y="1934351"/>
              <a:chExt cx="267071" cy="274600"/>
            </a:xfrm>
          </p:grpSpPr>
          <p:sp>
            <p:nvSpPr>
              <p:cNvPr id="121"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22"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dirty="0">
                    <a:solidFill>
                      <a:srgbClr val="FFFFFF"/>
                    </a:solidFill>
                  </a:rPr>
                  <a:t>2</a:t>
                </a:r>
              </a:p>
            </p:txBody>
          </p:sp>
        </p:grpSp>
        <p:grpSp>
          <p:nvGrpSpPr>
            <p:cNvPr id="118" name="Group 117"/>
            <p:cNvGrpSpPr/>
            <p:nvPr/>
          </p:nvGrpSpPr>
          <p:grpSpPr>
            <a:xfrm>
              <a:off x="2608336" y="1852273"/>
              <a:ext cx="267070" cy="274600"/>
              <a:chOff x="1403567" y="1936316"/>
              <a:chExt cx="267070" cy="274600"/>
            </a:xfrm>
          </p:grpSpPr>
          <p:sp>
            <p:nvSpPr>
              <p:cNvPr id="119"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a:solidFill>
                      <a:srgbClr val="FFFFFF"/>
                    </a:solidFill>
                  </a:defRPr>
                </a:pPr>
                <a:endParaRPr/>
              </a:p>
            </p:txBody>
          </p:sp>
          <p:sp>
            <p:nvSpPr>
              <p:cNvPr id="120"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none" lIns="0" tIns="0" rIns="0" bIns="0" numCol="1" anchor="ctr">
                <a:spAutoFit/>
              </a:bodyPr>
              <a:ls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a:lstStyle>
              <a:p>
                <a:pPr lvl="0">
                  <a:defRPr sz="1800" b="0">
                    <a:solidFill>
                      <a:srgbClr val="000000"/>
                    </a:solidFill>
                  </a:defRPr>
                </a:pPr>
                <a:r>
                  <a:rPr sz="1000" b="1">
                    <a:solidFill>
                      <a:srgbClr val="FFFFFF"/>
                    </a:solidFill>
                  </a:rPr>
                  <a:t>3</a:t>
                </a:r>
              </a:p>
            </p:txBody>
          </p:sp>
        </p:grpSp>
      </p:grpSp>
    </p:spTree>
    <p:extLst>
      <p:ext uri="{BB962C8B-B14F-4D97-AF65-F5344CB8AC3E}">
        <p14:creationId xmlns:p14="http://schemas.microsoft.com/office/powerpoint/2010/main" val="678679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099746" y="800101"/>
            <a:ext cx="6110804" cy="2781300"/>
          </a:xfrm>
          <a:prstGeom prst="roundRect">
            <a:avLst>
              <a:gd name="adj" fmla="val 2867"/>
            </a:avLst>
          </a:prstGeom>
          <a:ln w="12700">
            <a:solidFill>
              <a:schemeClr val="accent4">
                <a:lumMod val="75000"/>
              </a:schemeClr>
            </a:solidFill>
          </a:ln>
        </p:spPr>
        <p:txBody>
          <a:bodyPr rtlCol="0" anchor="t">
            <a:noAutofit/>
          </a:bodyPr>
          <a:lstStyle/>
          <a:p>
            <a:pPr algn="l"/>
            <a:r>
              <a:rPr lang="en-US" dirty="0">
                <a:solidFill>
                  <a:schemeClr val="tx1">
                    <a:lumMod val="85000"/>
                    <a:lumOff val="15000"/>
                  </a:schemeClr>
                </a:solidFill>
                <a:effectLst>
                  <a:outerShdw blurRad="38100" dist="38100" dir="2700000" algn="tl">
                    <a:srgbClr val="000000">
                      <a:alpha val="43137"/>
                    </a:srgbClr>
                  </a:outerShdw>
                </a:effectLst>
              </a:rPr>
              <a:t>AWS</a:t>
            </a:r>
            <a:endParaRPr lang="es-CO" dirty="0">
              <a:solidFill>
                <a:schemeClr val="tx1">
                  <a:lumMod val="85000"/>
                  <a:lumOff val="15000"/>
                </a:schemeClr>
              </a:solidFill>
              <a:effectLst>
                <a:outerShdw blurRad="38100" dist="38100" dir="2700000" algn="tl">
                  <a:srgbClr val="000000">
                    <a:alpha val="43137"/>
                  </a:srgbClr>
                </a:outerShdw>
              </a:effectLst>
            </a:endParaRPr>
          </a:p>
        </p:txBody>
      </p:sp>
      <p:sp>
        <p:nvSpPr>
          <p:cNvPr id="4" name="Rounded Rectangle 3"/>
          <p:cNvSpPr/>
          <p:nvPr/>
        </p:nvSpPr>
        <p:spPr>
          <a:xfrm>
            <a:off x="3158926" y="914401"/>
            <a:ext cx="4854774" cy="2599482"/>
          </a:xfrm>
          <a:prstGeom prst="roundRect">
            <a:avLst>
              <a:gd name="adj" fmla="val 2867"/>
            </a:avLst>
          </a:prstGeom>
          <a:ln w="12700">
            <a:solidFill>
              <a:schemeClr val="accent4">
                <a:lumMod val="75000"/>
              </a:schemeClr>
            </a:solidFill>
          </a:ln>
        </p:spPr>
        <p:txBody>
          <a:bodyPr rtlCol="0" anchor="t">
            <a:noAutofit/>
          </a:bodyPr>
          <a:lstStyle/>
          <a:p>
            <a:pPr algn="l"/>
            <a:r>
              <a:rPr lang="en-US" dirty="0">
                <a:solidFill>
                  <a:schemeClr val="tx1">
                    <a:lumMod val="85000"/>
                    <a:lumOff val="15000"/>
                  </a:schemeClr>
                </a:solidFill>
                <a:effectLst>
                  <a:outerShdw blurRad="38100" dist="38100" dir="2700000" algn="tl">
                    <a:srgbClr val="000000">
                      <a:alpha val="43137"/>
                    </a:srgbClr>
                  </a:outerShdw>
                </a:effectLst>
              </a:rPr>
              <a:t>AWS</a:t>
            </a:r>
            <a:endParaRPr lang="es-CO" dirty="0">
              <a:solidFill>
                <a:schemeClr val="tx1">
                  <a:lumMod val="85000"/>
                  <a:lumOff val="15000"/>
                </a:schemeClr>
              </a:solidFill>
              <a:effectLst>
                <a:outerShdw blurRad="38100" dist="38100" dir="2700000" algn="tl">
                  <a:srgbClr val="000000">
                    <a:alpha val="43137"/>
                  </a:srgbClr>
                </a:outerShdw>
              </a:effectLst>
            </a:endParaRPr>
          </a:p>
        </p:txBody>
      </p:sp>
      <p:sp>
        <p:nvSpPr>
          <p:cNvPr id="6" name="Rectangle 5"/>
          <p:cNvSpPr/>
          <p:nvPr/>
        </p:nvSpPr>
        <p:spPr>
          <a:xfrm>
            <a:off x="366021" y="2309299"/>
            <a:ext cx="833946" cy="384721"/>
          </a:xfrm>
          <a:prstGeom prst="rect">
            <a:avLst/>
          </a:prstGeom>
        </p:spPr>
        <p:txBody>
          <a:bodyPr wrap="none">
            <a:spAutoFit/>
          </a:bodyPr>
          <a:lstStyle/>
          <a:p>
            <a:pPr algn="r"/>
            <a:r>
              <a:rPr lang="en-US" sz="1000" b="1" dirty="0">
                <a:latin typeface="Calibri" panose="020F0502020204030204" pitchFamily="34" charset="0"/>
                <a:cs typeface="Calibri" panose="020F0502020204030204" pitchFamily="34" charset="0"/>
              </a:rPr>
              <a:t>portal-www</a:t>
            </a:r>
            <a:endParaRPr lang="en-US" sz="1000" dirty="0">
              <a:latin typeface="Calibri" panose="020F0502020204030204" pitchFamily="34" charset="0"/>
              <a:cs typeface="Calibri" panose="020F0502020204030204" pitchFamily="34" charset="0"/>
            </a:endParaRPr>
          </a:p>
          <a:p>
            <a:pPr algn="r"/>
            <a:endParaRPr lang="es-CO" sz="900" dirty="0">
              <a:latin typeface="Calibri" panose="020F0502020204030204" pitchFamily="34" charset="0"/>
              <a:cs typeface="Calibri" panose="020F0502020204030204" pitchFamily="34" charset="0"/>
            </a:endParaRPr>
          </a:p>
        </p:txBody>
      </p:sp>
      <p:sp>
        <p:nvSpPr>
          <p:cNvPr id="27" name="Rounded Rectangle 26"/>
          <p:cNvSpPr/>
          <p:nvPr/>
        </p:nvSpPr>
        <p:spPr>
          <a:xfrm>
            <a:off x="2099746" y="3611503"/>
            <a:ext cx="6447354" cy="1390650"/>
          </a:xfrm>
          <a:prstGeom prst="roundRect">
            <a:avLst>
              <a:gd name="adj" fmla="val 2867"/>
            </a:avLst>
          </a:prstGeom>
          <a:ln w="12700">
            <a:solidFill>
              <a:schemeClr val="accent4">
                <a:lumMod val="75000"/>
              </a:schemeClr>
            </a:solidFill>
          </a:ln>
        </p:spPr>
        <p:txBody>
          <a:bodyPr rtlCol="0" anchor="t">
            <a:noAutofit/>
          </a:bodyPr>
          <a:lstStyle/>
          <a:p>
            <a:pPr algn="l"/>
            <a:r>
              <a:rPr lang="en-US" dirty="0">
                <a:solidFill>
                  <a:schemeClr val="tx1">
                    <a:lumMod val="85000"/>
                    <a:lumOff val="15000"/>
                  </a:schemeClr>
                </a:solidFill>
                <a:effectLst>
                  <a:outerShdw blurRad="38100" dist="38100" dir="2700000" algn="tl">
                    <a:srgbClr val="000000">
                      <a:alpha val="43137"/>
                    </a:srgbClr>
                  </a:outerShdw>
                </a:effectLst>
              </a:rPr>
              <a:t>TBK-</a:t>
            </a:r>
            <a:r>
              <a:rPr lang="en-US" dirty="0" err="1">
                <a:solidFill>
                  <a:schemeClr val="tx1">
                    <a:lumMod val="85000"/>
                    <a:lumOff val="15000"/>
                  </a:schemeClr>
                </a:solidFill>
                <a:effectLst>
                  <a:outerShdw blurRad="38100" dist="38100" dir="2700000" algn="tl">
                    <a:srgbClr val="000000">
                      <a:alpha val="43137"/>
                    </a:srgbClr>
                  </a:outerShdw>
                </a:effectLst>
              </a:rPr>
              <a:t>OnPremises</a:t>
            </a:r>
            <a:r>
              <a:rPr lang="en-US" dirty="0">
                <a:solidFill>
                  <a:schemeClr val="tx1">
                    <a:lumMod val="85000"/>
                    <a:lumOff val="15000"/>
                  </a:schemeClr>
                </a:solidFill>
                <a:effectLst>
                  <a:outerShdw blurRad="38100" dist="38100" dir="2700000" algn="tl">
                    <a:srgbClr val="000000">
                      <a:alpha val="43137"/>
                    </a:srgbClr>
                  </a:outerShdw>
                </a:effectLst>
              </a:rPr>
              <a:t> </a:t>
            </a:r>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0923" y="4141652"/>
            <a:ext cx="528003" cy="39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Arrow Connector 25"/>
          <p:cNvCxnSpPr/>
          <p:nvPr/>
        </p:nvCxnSpPr>
        <p:spPr>
          <a:xfrm>
            <a:off x="1446553" y="4339653"/>
            <a:ext cx="1309347" cy="0"/>
          </a:xfrm>
          <a:prstGeom prst="straightConnector1">
            <a:avLst/>
          </a:prstGeom>
          <a:ln w="38100">
            <a:solidFill>
              <a:srgbClr val="7F98D7"/>
            </a:solidFill>
            <a:tailEnd type="arrow"/>
          </a:ln>
        </p:spPr>
        <p:style>
          <a:lnRef idx="1">
            <a:schemeClr val="accent1"/>
          </a:lnRef>
          <a:fillRef idx="2">
            <a:schemeClr val="accent1"/>
          </a:fillRef>
          <a:effectRef idx="1">
            <a:schemeClr val="accent1"/>
          </a:effectRef>
          <a:fontRef idx="minor">
            <a:schemeClr val="dk1"/>
          </a:fontRef>
        </p:style>
      </p:cxnSp>
      <p:sp>
        <p:nvSpPr>
          <p:cNvPr id="32" name="Rectangle 31"/>
          <p:cNvSpPr/>
          <p:nvPr/>
        </p:nvSpPr>
        <p:spPr>
          <a:xfrm>
            <a:off x="2692399" y="4536067"/>
            <a:ext cx="536905" cy="242887"/>
          </a:xfrm>
          <a:prstGeom prst="rect">
            <a:avLst/>
          </a:prstGeom>
          <a:solidFill>
            <a:schemeClr val="bg1"/>
          </a:solidFill>
        </p:spPr>
        <p:txBody>
          <a:bodyPr wrap="none">
            <a:noAutofit/>
          </a:bodyPr>
          <a:lstStyle/>
          <a:p>
            <a:r>
              <a:rPr lang="en-US" sz="1000" b="1" dirty="0">
                <a:latin typeface="Calibri" panose="020F0502020204030204" pitchFamily="34" charset="0"/>
                <a:cs typeface="Calibri" panose="020F0502020204030204" pitchFamily="34" charset="0"/>
              </a:rPr>
              <a:t>F5 LB</a:t>
            </a:r>
            <a:endParaRPr lang="en-US" sz="1000" dirty="0">
              <a:latin typeface="Calibri" panose="020F0502020204030204" pitchFamily="34" charset="0"/>
              <a:cs typeface="Calibri" panose="020F0502020204030204" pitchFamily="34" charset="0"/>
            </a:endParaRPr>
          </a:p>
        </p:txBody>
      </p:sp>
      <p:sp>
        <p:nvSpPr>
          <p:cNvPr id="5" name="Rounded Rectangle 4"/>
          <p:cNvSpPr/>
          <p:nvPr/>
        </p:nvSpPr>
        <p:spPr>
          <a:xfrm>
            <a:off x="4323141" y="1165860"/>
            <a:ext cx="1995109" cy="2199485"/>
          </a:xfrm>
          <a:prstGeom prst="roundRect">
            <a:avLst>
              <a:gd name="adj" fmla="val 2867"/>
            </a:avLst>
          </a:prstGeom>
          <a:solidFill>
            <a:schemeClr val="accent3">
              <a:lumMod val="20000"/>
              <a:lumOff val="80000"/>
            </a:schemeClr>
          </a:solidFill>
          <a:ln w="28575">
            <a:solidFill>
              <a:schemeClr val="accent4">
                <a:lumMod val="75000"/>
              </a:schemeClr>
            </a:solidFill>
          </a:ln>
        </p:spPr>
        <p:txBody>
          <a:bodyPr rtlCol="0" anchor="t">
            <a:noAutofit/>
          </a:bodyPr>
          <a:lstStyle/>
          <a:p>
            <a:pPr algn="l"/>
            <a:r>
              <a:rPr lang="en-US" sz="1400" dirty="0">
                <a:solidFill>
                  <a:schemeClr val="tx1">
                    <a:lumMod val="85000"/>
                    <a:lumOff val="15000"/>
                  </a:schemeClr>
                </a:solidFill>
                <a:effectLst>
                  <a:outerShdw blurRad="38100" dist="38100" dir="2700000" algn="tl">
                    <a:srgbClr val="000000">
                      <a:alpha val="43137"/>
                    </a:srgbClr>
                  </a:outerShdw>
                </a:effectLst>
              </a:rPr>
              <a:t>EKS</a:t>
            </a:r>
          </a:p>
          <a:p>
            <a:pPr lvl="0" algn="l"/>
            <a:r>
              <a:rPr lang="es-CO" sz="1000" dirty="0" err="1">
                <a:latin typeface="Calibri" panose="020F0502020204030204" pitchFamily="34" charset="0"/>
                <a:cs typeface="Calibri" panose="020F0502020204030204" pitchFamily="34" charset="0"/>
              </a:rPr>
              <a:t>Cluster</a:t>
            </a:r>
            <a:r>
              <a:rPr lang="es-CO" sz="1000" dirty="0">
                <a:latin typeface="Calibri" panose="020F0502020204030204" pitchFamily="34" charset="0"/>
                <a:cs typeface="Calibri" panose="020F0502020204030204" pitchFamily="34" charset="0"/>
              </a:rPr>
              <a:t> EKS @ us-east-1</a:t>
            </a:r>
          </a:p>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sp>
        <p:nvSpPr>
          <p:cNvPr id="8" name="Google Shape;139;p16"/>
          <p:cNvSpPr/>
          <p:nvPr/>
        </p:nvSpPr>
        <p:spPr>
          <a:xfrm>
            <a:off x="4908645" y="1752370"/>
            <a:ext cx="762300" cy="28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API Manager</a:t>
            </a:r>
            <a:endParaRPr sz="800" dirty="0"/>
          </a:p>
        </p:txBody>
      </p:sp>
      <p:sp>
        <p:nvSpPr>
          <p:cNvPr id="9" name="Google Shape;143;p16"/>
          <p:cNvSpPr/>
          <p:nvPr/>
        </p:nvSpPr>
        <p:spPr>
          <a:xfrm>
            <a:off x="4908645" y="2272370"/>
            <a:ext cx="762300" cy="281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Portal Service</a:t>
            </a:r>
            <a:endParaRPr sz="800"/>
          </a:p>
        </p:txBody>
      </p:sp>
      <p:sp>
        <p:nvSpPr>
          <p:cNvPr id="10" name="Google Shape;147;p16"/>
          <p:cNvSpPr/>
          <p:nvPr/>
        </p:nvSpPr>
        <p:spPr>
          <a:xfrm>
            <a:off x="4908645" y="2792370"/>
            <a:ext cx="762300" cy="281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Analytics</a:t>
            </a:r>
            <a:endParaRPr sz="800"/>
          </a:p>
        </p:txBody>
      </p:sp>
      <p:sp>
        <p:nvSpPr>
          <p:cNvPr id="11" name="Google Shape;139;p16"/>
          <p:cNvSpPr/>
          <p:nvPr/>
        </p:nvSpPr>
        <p:spPr>
          <a:xfrm>
            <a:off x="4944363" y="1792852"/>
            <a:ext cx="762300" cy="28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API Manager</a:t>
            </a:r>
            <a:endParaRPr sz="800" dirty="0"/>
          </a:p>
        </p:txBody>
      </p:sp>
      <p:sp>
        <p:nvSpPr>
          <p:cNvPr id="12" name="Google Shape;143;p16"/>
          <p:cNvSpPr/>
          <p:nvPr/>
        </p:nvSpPr>
        <p:spPr>
          <a:xfrm>
            <a:off x="4944363" y="2312852"/>
            <a:ext cx="762300" cy="281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Portal Service</a:t>
            </a:r>
            <a:endParaRPr sz="800"/>
          </a:p>
        </p:txBody>
      </p:sp>
      <p:sp>
        <p:nvSpPr>
          <p:cNvPr id="13" name="Google Shape;147;p16"/>
          <p:cNvSpPr/>
          <p:nvPr/>
        </p:nvSpPr>
        <p:spPr>
          <a:xfrm>
            <a:off x="4944363" y="2832852"/>
            <a:ext cx="762300" cy="281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Analytics</a:t>
            </a:r>
            <a:endParaRPr sz="800"/>
          </a:p>
        </p:txBody>
      </p:sp>
      <p:sp>
        <p:nvSpPr>
          <p:cNvPr id="14" name="Google Shape;139;p16"/>
          <p:cNvSpPr/>
          <p:nvPr/>
        </p:nvSpPr>
        <p:spPr>
          <a:xfrm>
            <a:off x="4989607" y="1843632"/>
            <a:ext cx="762300" cy="28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API Manager</a:t>
            </a:r>
            <a:endParaRPr sz="800" dirty="0"/>
          </a:p>
        </p:txBody>
      </p:sp>
      <p:sp>
        <p:nvSpPr>
          <p:cNvPr id="15" name="Google Shape;143;p16"/>
          <p:cNvSpPr/>
          <p:nvPr/>
        </p:nvSpPr>
        <p:spPr>
          <a:xfrm>
            <a:off x="4989607" y="2363632"/>
            <a:ext cx="762300" cy="281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Portal Service</a:t>
            </a:r>
            <a:endParaRPr sz="800"/>
          </a:p>
        </p:txBody>
      </p:sp>
      <p:sp>
        <p:nvSpPr>
          <p:cNvPr id="16" name="Google Shape;147;p16"/>
          <p:cNvSpPr/>
          <p:nvPr/>
        </p:nvSpPr>
        <p:spPr>
          <a:xfrm>
            <a:off x="4989607" y="2883632"/>
            <a:ext cx="762300" cy="281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Analytics</a:t>
            </a:r>
            <a:endParaRPr sz="800"/>
          </a:p>
        </p:txBody>
      </p:sp>
      <p:sp>
        <p:nvSpPr>
          <p:cNvPr id="17" name="Google Shape;139;p16"/>
          <p:cNvSpPr/>
          <p:nvPr/>
        </p:nvSpPr>
        <p:spPr>
          <a:xfrm>
            <a:off x="5032470" y="1892920"/>
            <a:ext cx="762300" cy="28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API Manager</a:t>
            </a:r>
            <a:endParaRPr sz="800" dirty="0"/>
          </a:p>
        </p:txBody>
      </p:sp>
      <p:sp>
        <p:nvSpPr>
          <p:cNvPr id="18" name="Google Shape;143;p16"/>
          <p:cNvSpPr/>
          <p:nvPr/>
        </p:nvSpPr>
        <p:spPr>
          <a:xfrm>
            <a:off x="5032470" y="2412920"/>
            <a:ext cx="762300" cy="281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Portal Service</a:t>
            </a:r>
            <a:endParaRPr sz="800"/>
          </a:p>
        </p:txBody>
      </p:sp>
      <p:sp>
        <p:nvSpPr>
          <p:cNvPr id="19" name="Google Shape;147;p16"/>
          <p:cNvSpPr/>
          <p:nvPr/>
        </p:nvSpPr>
        <p:spPr>
          <a:xfrm>
            <a:off x="5032470" y="2932920"/>
            <a:ext cx="762300" cy="281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Analytics</a:t>
            </a:r>
            <a:endParaRPr sz="800"/>
          </a:p>
        </p:txBody>
      </p:sp>
      <p:sp>
        <p:nvSpPr>
          <p:cNvPr id="20" name="Google Shape;139;p16"/>
          <p:cNvSpPr/>
          <p:nvPr/>
        </p:nvSpPr>
        <p:spPr>
          <a:xfrm>
            <a:off x="5070570" y="1933402"/>
            <a:ext cx="762300" cy="28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API Manager</a:t>
            </a:r>
            <a:endParaRPr sz="800" dirty="0"/>
          </a:p>
        </p:txBody>
      </p:sp>
      <p:sp>
        <p:nvSpPr>
          <p:cNvPr id="21" name="Google Shape;143;p16"/>
          <p:cNvSpPr/>
          <p:nvPr/>
        </p:nvSpPr>
        <p:spPr>
          <a:xfrm>
            <a:off x="5070570" y="2453402"/>
            <a:ext cx="762300" cy="281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Portal Service</a:t>
            </a:r>
            <a:endParaRPr sz="800"/>
          </a:p>
        </p:txBody>
      </p:sp>
      <p:sp>
        <p:nvSpPr>
          <p:cNvPr id="22" name="Google Shape;147;p16"/>
          <p:cNvSpPr/>
          <p:nvPr/>
        </p:nvSpPr>
        <p:spPr>
          <a:xfrm>
            <a:off x="5070570" y="2973402"/>
            <a:ext cx="762300" cy="281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Analytics</a:t>
            </a:r>
            <a:endParaRPr sz="800"/>
          </a:p>
        </p:txBody>
      </p:sp>
      <p:sp>
        <p:nvSpPr>
          <p:cNvPr id="23" name="Rectangle 22"/>
          <p:cNvSpPr/>
          <p:nvPr/>
        </p:nvSpPr>
        <p:spPr>
          <a:xfrm>
            <a:off x="4450298" y="3159446"/>
            <a:ext cx="668837" cy="384721"/>
          </a:xfrm>
          <a:prstGeom prst="rect">
            <a:avLst/>
          </a:prstGeom>
        </p:spPr>
        <p:txBody>
          <a:bodyPr wrap="none">
            <a:spAutoFit/>
          </a:bodyPr>
          <a:lstStyle/>
          <a:p>
            <a:pPr algn="r"/>
            <a:r>
              <a:rPr lang="en-US" sz="1000" b="1" dirty="0">
                <a:latin typeface="Calibri" panose="020F0502020204030204" pitchFamily="34" charset="0"/>
                <a:cs typeface="Calibri" panose="020F0502020204030204" pitchFamily="34" charset="0"/>
              </a:rPr>
              <a:t>Pods K8S</a:t>
            </a:r>
            <a:endParaRPr lang="en-US" sz="1000" dirty="0">
              <a:latin typeface="Calibri" panose="020F0502020204030204" pitchFamily="34" charset="0"/>
              <a:cs typeface="Calibri" panose="020F0502020204030204" pitchFamily="34" charset="0"/>
            </a:endParaRPr>
          </a:p>
          <a:p>
            <a:pPr algn="r"/>
            <a:endParaRPr lang="es-CO" sz="900" dirty="0">
              <a:latin typeface="Calibri" panose="020F0502020204030204" pitchFamily="34" charset="0"/>
              <a:cs typeface="Calibri" panose="020F0502020204030204" pitchFamily="34" charset="0"/>
            </a:endParaRPr>
          </a:p>
        </p:txBody>
      </p:sp>
      <p:sp>
        <p:nvSpPr>
          <p:cNvPr id="33" name="Google Shape;135;p16"/>
          <p:cNvSpPr/>
          <p:nvPr/>
        </p:nvSpPr>
        <p:spPr>
          <a:xfrm>
            <a:off x="4058134" y="4051502"/>
            <a:ext cx="1267379" cy="281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DP Paine</a:t>
            </a:r>
            <a:endParaRPr sz="800" dirty="0"/>
          </a:p>
        </p:txBody>
      </p:sp>
      <p:sp>
        <p:nvSpPr>
          <p:cNvPr id="34" name="Google Shape;136;p16"/>
          <p:cNvSpPr/>
          <p:nvPr/>
        </p:nvSpPr>
        <p:spPr>
          <a:xfrm>
            <a:off x="4058134" y="4472292"/>
            <a:ext cx="1272383" cy="281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DP Liray</a:t>
            </a:r>
            <a:endParaRPr sz="800"/>
          </a:p>
        </p:txBody>
      </p:sp>
      <p:cxnSp>
        <p:nvCxnSpPr>
          <p:cNvPr id="35" name="Straight Arrow Connector 34"/>
          <p:cNvCxnSpPr>
            <a:endCxn id="33" idx="1"/>
          </p:cNvCxnSpPr>
          <p:nvPr/>
        </p:nvCxnSpPr>
        <p:spPr>
          <a:xfrm flipV="1">
            <a:off x="3158926" y="4192052"/>
            <a:ext cx="899208" cy="147601"/>
          </a:xfrm>
          <a:prstGeom prst="straightConnector1">
            <a:avLst/>
          </a:prstGeom>
          <a:ln w="12700">
            <a:solidFill>
              <a:srgbClr val="7F98D7"/>
            </a:solidFill>
            <a:tailEnd type="arrow"/>
          </a:ln>
        </p:spPr>
        <p:style>
          <a:lnRef idx="1">
            <a:schemeClr val="accent1"/>
          </a:lnRef>
          <a:fillRef idx="2">
            <a:schemeClr val="accent1"/>
          </a:fillRef>
          <a:effectRef idx="1">
            <a:schemeClr val="accent1"/>
          </a:effectRef>
          <a:fontRef idx="minor">
            <a:schemeClr val="dk1"/>
          </a:fontRef>
        </p:style>
      </p:cxnSp>
      <p:cxnSp>
        <p:nvCxnSpPr>
          <p:cNvPr id="37" name="Straight Arrow Connector 36"/>
          <p:cNvCxnSpPr>
            <a:stCxn id="1028" idx="3"/>
            <a:endCxn id="34" idx="1"/>
          </p:cNvCxnSpPr>
          <p:nvPr/>
        </p:nvCxnSpPr>
        <p:spPr>
          <a:xfrm>
            <a:off x="3158926" y="4339653"/>
            <a:ext cx="899208" cy="273189"/>
          </a:xfrm>
          <a:prstGeom prst="straightConnector1">
            <a:avLst/>
          </a:prstGeom>
          <a:ln w="12700">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1030" name="Picture 6" descr="Related image"/>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7618" r="6861" b="14826"/>
          <a:stretch/>
        </p:blipFill>
        <p:spPr bwMode="auto">
          <a:xfrm>
            <a:off x="5832870" y="3954323"/>
            <a:ext cx="699864" cy="62305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5963397" y="4522358"/>
            <a:ext cx="536905" cy="242887"/>
          </a:xfrm>
          <a:prstGeom prst="rect">
            <a:avLst/>
          </a:prstGeom>
          <a:solidFill>
            <a:schemeClr val="bg1"/>
          </a:solidFill>
        </p:spPr>
        <p:txBody>
          <a:bodyPr wrap="none">
            <a:noAutofit/>
          </a:bodyPr>
          <a:lstStyle/>
          <a:p>
            <a:r>
              <a:rPr lang="en-US" sz="1000" b="1" dirty="0">
                <a:latin typeface="Calibri" panose="020F0502020204030204" pitchFamily="34" charset="0"/>
                <a:cs typeface="Calibri" panose="020F0502020204030204" pitchFamily="34" charset="0"/>
              </a:rPr>
              <a:t>API Providers</a:t>
            </a:r>
            <a:endParaRPr lang="en-US" sz="1000" dirty="0">
              <a:latin typeface="Calibri" panose="020F0502020204030204" pitchFamily="34" charset="0"/>
              <a:cs typeface="Calibri" panose="020F0502020204030204" pitchFamily="34" charset="0"/>
            </a:endParaRPr>
          </a:p>
        </p:txBody>
      </p:sp>
      <p:cxnSp>
        <p:nvCxnSpPr>
          <p:cNvPr id="42" name="Straight Arrow Connector 41"/>
          <p:cNvCxnSpPr>
            <a:endCxn id="1030" idx="1"/>
          </p:cNvCxnSpPr>
          <p:nvPr/>
        </p:nvCxnSpPr>
        <p:spPr>
          <a:xfrm>
            <a:off x="5337711" y="4179829"/>
            <a:ext cx="495159" cy="86023"/>
          </a:xfrm>
          <a:prstGeom prst="straightConnector1">
            <a:avLst/>
          </a:prstGeom>
          <a:ln w="12700">
            <a:solidFill>
              <a:srgbClr val="7F98D7"/>
            </a:solidFill>
            <a:tailEnd type="arrow"/>
          </a:ln>
        </p:spPr>
        <p:style>
          <a:lnRef idx="1">
            <a:schemeClr val="accent1"/>
          </a:lnRef>
          <a:fillRef idx="2">
            <a:schemeClr val="accent1"/>
          </a:fillRef>
          <a:effectRef idx="1">
            <a:schemeClr val="accent1"/>
          </a:effectRef>
          <a:fontRef idx="minor">
            <a:schemeClr val="dk1"/>
          </a:fontRef>
        </p:style>
      </p:cxnSp>
      <p:cxnSp>
        <p:nvCxnSpPr>
          <p:cNvPr id="44" name="Straight Arrow Connector 43"/>
          <p:cNvCxnSpPr/>
          <p:nvPr/>
        </p:nvCxnSpPr>
        <p:spPr>
          <a:xfrm flipV="1">
            <a:off x="5320695" y="4339653"/>
            <a:ext cx="512175" cy="243550"/>
          </a:xfrm>
          <a:prstGeom prst="straightConnector1">
            <a:avLst/>
          </a:prstGeom>
          <a:ln w="12700">
            <a:solidFill>
              <a:srgbClr val="7F98D7"/>
            </a:solidFill>
            <a:tailEnd type="arrow"/>
          </a:ln>
        </p:spPr>
        <p:style>
          <a:lnRef idx="1">
            <a:schemeClr val="accent1"/>
          </a:lnRef>
          <a:fillRef idx="2">
            <a:schemeClr val="accent1"/>
          </a:fillRef>
          <a:effectRef idx="1">
            <a:schemeClr val="accent1"/>
          </a:effectRef>
          <a:fontRef idx="minor">
            <a:schemeClr val="dk1"/>
          </a:fontRef>
        </p:style>
      </p:cxnSp>
      <p:sp>
        <p:nvSpPr>
          <p:cNvPr id="39" name="Title 38"/>
          <p:cNvSpPr>
            <a:spLocks noGrp="1"/>
          </p:cNvSpPr>
          <p:nvPr>
            <p:ph type="title"/>
          </p:nvPr>
        </p:nvSpPr>
        <p:spPr/>
        <p:txBody>
          <a:bodyPr/>
          <a:lstStyle/>
          <a:p>
            <a:r>
              <a:rPr lang="es-CO" dirty="0"/>
              <a:t>Topología alto nivel APIC</a:t>
            </a:r>
          </a:p>
        </p:txBody>
      </p:sp>
      <p:sp>
        <p:nvSpPr>
          <p:cNvPr id="43" name="Rounded Rectangle 42"/>
          <p:cNvSpPr/>
          <p:nvPr/>
        </p:nvSpPr>
        <p:spPr>
          <a:xfrm>
            <a:off x="6927850" y="4127921"/>
            <a:ext cx="641350" cy="189838"/>
          </a:xfrm>
          <a:prstGeom prst="roundRect">
            <a:avLst/>
          </a:prstGeom>
          <a:solidFill>
            <a:schemeClr val="accent1">
              <a:lumMod val="60000"/>
              <a:lumOff val="40000"/>
            </a:schemeClr>
          </a:solidFill>
          <a:ln w="12700">
            <a:solidFill>
              <a:schemeClr val="accent4">
                <a:lumMod val="75000"/>
              </a:schemeClr>
            </a:solidFill>
          </a:ln>
        </p:spPr>
        <p:txBody>
          <a:bodyPr rtlCol="0" anchor="ctr">
            <a:noAutofit/>
          </a:bodyPr>
          <a:lstStyle/>
          <a:p>
            <a:r>
              <a:rPr lang="en-US"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SMTP</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9" name="Rounded Rectangle 48"/>
          <p:cNvSpPr/>
          <p:nvPr/>
        </p:nvSpPr>
        <p:spPr>
          <a:xfrm>
            <a:off x="6514639" y="1165861"/>
            <a:ext cx="1321262" cy="1907610"/>
          </a:xfrm>
          <a:prstGeom prst="roundRect">
            <a:avLst>
              <a:gd name="adj" fmla="val 2867"/>
            </a:avLst>
          </a:prstGeom>
          <a:solidFill>
            <a:schemeClr val="accent3">
              <a:lumMod val="20000"/>
              <a:lumOff val="80000"/>
            </a:schemeClr>
          </a:solidFill>
          <a:ln w="28575">
            <a:solidFill>
              <a:schemeClr val="accent4">
                <a:lumMod val="75000"/>
              </a:schemeClr>
            </a:solidFill>
          </a:ln>
        </p:spPr>
        <p:txBody>
          <a:bodyPr rtlCol="0" anchor="t">
            <a:noAutofit/>
          </a:bodyPr>
          <a:lstStyle/>
          <a:p>
            <a:pPr algn="l"/>
            <a:r>
              <a:rPr lang="en-US" sz="1200" dirty="0">
                <a:solidFill>
                  <a:schemeClr val="tx1">
                    <a:lumMod val="85000"/>
                    <a:lumOff val="15000"/>
                  </a:schemeClr>
                </a:solidFill>
                <a:effectLst>
                  <a:outerShdw blurRad="38100" dist="38100" dir="2700000" algn="tl">
                    <a:srgbClr val="000000">
                      <a:alpha val="43137"/>
                    </a:srgbClr>
                  </a:outerShdw>
                </a:effectLst>
              </a:rPr>
              <a:t>EC2</a:t>
            </a:r>
            <a:endParaRPr lang="es-CO" sz="700" dirty="0">
              <a:latin typeface="Calibri" panose="020F0502020204030204" pitchFamily="34" charset="0"/>
              <a:cs typeface="Calibri" panose="020F0502020204030204" pitchFamily="34" charset="0"/>
            </a:endParaRPr>
          </a:p>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sp>
        <p:nvSpPr>
          <p:cNvPr id="50" name="Google Shape;139;p16"/>
          <p:cNvSpPr/>
          <p:nvPr/>
        </p:nvSpPr>
        <p:spPr>
          <a:xfrm>
            <a:off x="6616645" y="1843632"/>
            <a:ext cx="1149405" cy="341578"/>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Worker Node</a:t>
            </a:r>
          </a:p>
        </p:txBody>
      </p:sp>
      <p:sp>
        <p:nvSpPr>
          <p:cNvPr id="51" name="Google Shape;139;p16"/>
          <p:cNvSpPr/>
          <p:nvPr/>
        </p:nvSpPr>
        <p:spPr>
          <a:xfrm>
            <a:off x="6616645" y="2244381"/>
            <a:ext cx="1149405" cy="341578"/>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Worker Node</a:t>
            </a:r>
          </a:p>
        </p:txBody>
      </p:sp>
      <p:sp>
        <p:nvSpPr>
          <p:cNvPr id="52" name="Google Shape;139;p16"/>
          <p:cNvSpPr/>
          <p:nvPr/>
        </p:nvSpPr>
        <p:spPr>
          <a:xfrm>
            <a:off x="6616645" y="2663562"/>
            <a:ext cx="1149405" cy="341578"/>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t>Worker Node</a:t>
            </a:r>
          </a:p>
        </p:txBody>
      </p:sp>
      <p:sp>
        <p:nvSpPr>
          <p:cNvPr id="53" name="Rounded Rectangle 52"/>
          <p:cNvSpPr/>
          <p:nvPr/>
        </p:nvSpPr>
        <p:spPr>
          <a:xfrm>
            <a:off x="6927850" y="3741738"/>
            <a:ext cx="1282700" cy="309764"/>
          </a:xfrm>
          <a:prstGeom prst="roundRect">
            <a:avLst/>
          </a:prstGeom>
          <a:solidFill>
            <a:schemeClr val="accent1">
              <a:lumMod val="60000"/>
              <a:lumOff val="40000"/>
            </a:schemeClr>
          </a:solidFill>
          <a:ln w="12700">
            <a:solidFill>
              <a:schemeClr val="accent4">
                <a:lumMod val="75000"/>
              </a:schemeClr>
            </a:solidFill>
          </a:ln>
        </p:spPr>
        <p:txBody>
          <a:bodyPr rtlCol="0" anchor="ctr">
            <a:noAutofit/>
          </a:bodyPr>
          <a:lstStyle/>
          <a:p>
            <a:r>
              <a:rPr lang="en-US"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LDAP </a:t>
            </a:r>
            <a:r>
              <a:rPr lang="en-US" sz="900" dirty="0" err="1">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Usuarios</a:t>
            </a:r>
            <a:r>
              <a:rPr lang="en-US"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900" dirty="0" err="1">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internos</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4" name="Rounded Rectangle 53"/>
          <p:cNvSpPr/>
          <p:nvPr/>
        </p:nvSpPr>
        <p:spPr>
          <a:xfrm>
            <a:off x="6927850" y="4366509"/>
            <a:ext cx="641350" cy="189838"/>
          </a:xfrm>
          <a:prstGeom prst="roundRect">
            <a:avLst/>
          </a:prstGeom>
          <a:solidFill>
            <a:schemeClr val="accent1">
              <a:lumMod val="60000"/>
              <a:lumOff val="40000"/>
            </a:schemeClr>
          </a:solidFill>
          <a:ln w="12700">
            <a:solidFill>
              <a:schemeClr val="accent4">
                <a:lumMod val="75000"/>
              </a:schemeClr>
            </a:solidFill>
          </a:ln>
        </p:spPr>
        <p:txBody>
          <a:bodyPr rtlCol="0" anchor="ctr">
            <a:noAutofit/>
          </a:bodyPr>
          <a:lstStyle/>
          <a:p>
            <a:r>
              <a:rPr lang="en-US"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DNS</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5" name="Rounded Rectangle 54"/>
          <p:cNvSpPr/>
          <p:nvPr/>
        </p:nvSpPr>
        <p:spPr>
          <a:xfrm>
            <a:off x="6927850" y="4612842"/>
            <a:ext cx="641350" cy="189838"/>
          </a:xfrm>
          <a:prstGeom prst="roundRect">
            <a:avLst/>
          </a:prstGeom>
          <a:solidFill>
            <a:schemeClr val="accent1">
              <a:lumMod val="60000"/>
              <a:lumOff val="40000"/>
            </a:schemeClr>
          </a:solidFill>
          <a:ln w="12700">
            <a:solidFill>
              <a:schemeClr val="accent4">
                <a:lumMod val="75000"/>
              </a:schemeClr>
            </a:solidFill>
          </a:ln>
        </p:spPr>
        <p:txBody>
          <a:bodyPr rtlCol="0" anchor="ctr">
            <a:noAutofit/>
          </a:bodyPr>
          <a:lstStyle/>
          <a:p>
            <a:r>
              <a:rPr lang="en-US"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NTP</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6" name="Can 55"/>
          <p:cNvSpPr/>
          <p:nvPr/>
        </p:nvSpPr>
        <p:spPr>
          <a:xfrm>
            <a:off x="7319797" y="1561412"/>
            <a:ext cx="397952" cy="239260"/>
          </a:xfrm>
          <a:prstGeom prst="can">
            <a:avLst/>
          </a:prstGeom>
          <a:solidFill>
            <a:srgbClr val="6EA92D"/>
          </a:solidFill>
          <a:ln w="12700">
            <a:solidFill>
              <a:schemeClr val="accent4">
                <a:lumMod val="75000"/>
              </a:schemeClr>
            </a:solidFill>
          </a:ln>
        </p:spPr>
        <p:txBody>
          <a:bodyPr lIns="0" rIns="0" rtlCol="0" anchor="ctr">
            <a:noAutofit/>
          </a:bodyPr>
          <a:lstStyle/>
          <a:p>
            <a:r>
              <a:rPr lang="en-US"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EBS</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7" name="Can 56"/>
          <p:cNvSpPr/>
          <p:nvPr/>
        </p:nvSpPr>
        <p:spPr>
          <a:xfrm>
            <a:off x="7319797" y="1322152"/>
            <a:ext cx="397952" cy="239260"/>
          </a:xfrm>
          <a:prstGeom prst="can">
            <a:avLst/>
          </a:prstGeom>
          <a:solidFill>
            <a:srgbClr val="6EA92D"/>
          </a:solidFill>
          <a:ln w="12700">
            <a:solidFill>
              <a:schemeClr val="accent4">
                <a:lumMod val="75000"/>
              </a:schemeClr>
            </a:solidFill>
          </a:ln>
        </p:spPr>
        <p:txBody>
          <a:bodyPr lIns="0" rIns="0" rtlCol="0" anchor="ctr">
            <a:noAutofit/>
          </a:bodyPr>
          <a:lstStyle/>
          <a:p>
            <a:r>
              <a:rPr lang="en-US"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EBS</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8" name="Can 57"/>
          <p:cNvSpPr/>
          <p:nvPr/>
        </p:nvSpPr>
        <p:spPr>
          <a:xfrm>
            <a:off x="7319797" y="1082892"/>
            <a:ext cx="397952" cy="239260"/>
          </a:xfrm>
          <a:prstGeom prst="can">
            <a:avLst/>
          </a:prstGeom>
          <a:solidFill>
            <a:srgbClr val="6EA92D"/>
          </a:solidFill>
          <a:ln w="12700">
            <a:solidFill>
              <a:schemeClr val="accent4">
                <a:lumMod val="75000"/>
              </a:schemeClr>
            </a:solidFill>
          </a:ln>
        </p:spPr>
        <p:txBody>
          <a:bodyPr lIns="0" rIns="0" rtlCol="0" anchor="ctr">
            <a:noAutofit/>
          </a:bodyPr>
          <a:lstStyle/>
          <a:p>
            <a:r>
              <a:rPr lang="en-US"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EBS</a:t>
            </a:r>
            <a:endParaRPr lang="es-CO" sz="9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9" name="Rounded Rectangle 58"/>
          <p:cNvSpPr/>
          <p:nvPr/>
        </p:nvSpPr>
        <p:spPr>
          <a:xfrm>
            <a:off x="6500302" y="3113953"/>
            <a:ext cx="1321262" cy="266544"/>
          </a:xfrm>
          <a:prstGeom prst="roundRect">
            <a:avLst>
              <a:gd name="adj" fmla="val 2867"/>
            </a:avLst>
          </a:prstGeom>
          <a:solidFill>
            <a:schemeClr val="accent3">
              <a:lumMod val="20000"/>
              <a:lumOff val="80000"/>
            </a:schemeClr>
          </a:solidFill>
          <a:ln w="28575">
            <a:solidFill>
              <a:schemeClr val="accent4">
                <a:lumMod val="75000"/>
              </a:schemeClr>
            </a:solidFill>
          </a:ln>
        </p:spPr>
        <p:txBody>
          <a:bodyPr rtlCol="0" anchor="t">
            <a:noAutofit/>
          </a:bodyPr>
          <a:lstStyle/>
          <a:p>
            <a:pPr algn="l"/>
            <a:r>
              <a:rPr lang="en-US" sz="800" dirty="0" err="1">
                <a:solidFill>
                  <a:schemeClr val="tx1">
                    <a:lumMod val="85000"/>
                    <a:lumOff val="15000"/>
                  </a:schemeClr>
                </a:solidFill>
                <a:effectLst>
                  <a:outerShdw blurRad="38100" dist="38100" dir="2700000" algn="tl">
                    <a:srgbClr val="000000">
                      <a:alpha val="43137"/>
                    </a:srgbClr>
                  </a:outerShdw>
                </a:effectLst>
              </a:rPr>
              <a:t>Artifactory</a:t>
            </a:r>
            <a:endParaRPr lang="es-CO" sz="700" dirty="0">
              <a:latin typeface="Calibri" panose="020F0502020204030204" pitchFamily="34" charset="0"/>
              <a:cs typeface="Calibri" panose="020F0502020204030204" pitchFamily="34" charset="0"/>
            </a:endParaRPr>
          </a:p>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sp>
        <p:nvSpPr>
          <p:cNvPr id="60" name="Can 59"/>
          <p:cNvSpPr/>
          <p:nvPr/>
        </p:nvSpPr>
        <p:spPr>
          <a:xfrm>
            <a:off x="7248525" y="3134872"/>
            <a:ext cx="397952" cy="239260"/>
          </a:xfrm>
          <a:prstGeom prst="can">
            <a:avLst/>
          </a:prstGeom>
          <a:solidFill>
            <a:schemeClr val="accent6">
              <a:lumMod val="60000"/>
              <a:lumOff val="40000"/>
            </a:schemeClr>
          </a:solidFill>
          <a:ln w="12700">
            <a:solidFill>
              <a:schemeClr val="accent4">
                <a:lumMod val="75000"/>
              </a:schemeClr>
            </a:solidFill>
          </a:ln>
        </p:spPr>
        <p:txBody>
          <a:bodyPr lIns="0" rIns="0" rtlCol="0" anchor="ctr">
            <a:noAutofit/>
          </a:bodyPr>
          <a:lstStyle/>
          <a:p>
            <a:r>
              <a:rPr lang="en-US" sz="500" dirty="0" err="1">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DockerImage</a:t>
            </a:r>
            <a:endParaRPr lang="es-CO" sz="5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61" name="Group 60"/>
          <p:cNvGrpSpPr/>
          <p:nvPr/>
        </p:nvGrpSpPr>
        <p:grpSpPr>
          <a:xfrm>
            <a:off x="913153" y="4130507"/>
            <a:ext cx="688847" cy="622885"/>
            <a:chOff x="609599" y="3105150"/>
            <a:chExt cx="446088" cy="361950"/>
          </a:xfrm>
        </p:grpSpPr>
        <p:pic>
          <p:nvPicPr>
            <p:cNvPr id="62" name="Picture 10" descr="C:\icons\PNGicons\crystal_project\64x64\apps\klapto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310515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C:\icons\PNGicons\crystal_project\64x64\devices\pda_bl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599" y="3105150"/>
              <a:ext cx="185737" cy="18573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2" descr="C:\icons\PNGicons\crystal_project\64x64\filesystems\databas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2487" y="3263900"/>
              <a:ext cx="203200" cy="2032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607" y="1624179"/>
            <a:ext cx="1416742" cy="880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1155" y="1475472"/>
            <a:ext cx="2552451" cy="97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66"/>
          <p:cNvSpPr/>
          <p:nvPr/>
        </p:nvSpPr>
        <p:spPr>
          <a:xfrm>
            <a:off x="1638532" y="2222809"/>
            <a:ext cx="410754" cy="384721"/>
          </a:xfrm>
          <a:prstGeom prst="rect">
            <a:avLst/>
          </a:prstGeom>
        </p:spPr>
        <p:txBody>
          <a:bodyPr wrap="none">
            <a:spAutoFit/>
          </a:bodyPr>
          <a:lstStyle/>
          <a:p>
            <a:pPr algn="r"/>
            <a:r>
              <a:rPr lang="en-US" sz="1000" b="1" dirty="0">
                <a:latin typeface="Calibri" panose="020F0502020204030204" pitchFamily="34" charset="0"/>
                <a:cs typeface="Calibri" panose="020F0502020204030204" pitchFamily="34" charset="0"/>
              </a:rPr>
              <a:t>DNS</a:t>
            </a:r>
            <a:endParaRPr lang="en-US" sz="1000" dirty="0">
              <a:latin typeface="Calibri" panose="020F0502020204030204" pitchFamily="34" charset="0"/>
              <a:cs typeface="Calibri" panose="020F0502020204030204" pitchFamily="34" charset="0"/>
            </a:endParaRPr>
          </a:p>
          <a:p>
            <a:pPr algn="r"/>
            <a:endParaRPr lang="es-CO" sz="900" dirty="0">
              <a:latin typeface="Calibri" panose="020F0502020204030204" pitchFamily="34" charset="0"/>
              <a:cs typeface="Calibri" panose="020F0502020204030204" pitchFamily="34" charset="0"/>
            </a:endParaRPr>
          </a:p>
        </p:txBody>
      </p:sp>
      <p:sp>
        <p:nvSpPr>
          <p:cNvPr id="45" name="Rectangle 44"/>
          <p:cNvSpPr/>
          <p:nvPr/>
        </p:nvSpPr>
        <p:spPr>
          <a:xfrm>
            <a:off x="8157409" y="1886702"/>
            <a:ext cx="779380" cy="261610"/>
          </a:xfrm>
          <a:prstGeom prst="rect">
            <a:avLst/>
          </a:prstGeom>
        </p:spPr>
        <p:txBody>
          <a:bodyPr wrap="none">
            <a:spAutoFit/>
          </a:bodyPr>
          <a:lstStyle/>
          <a:p>
            <a:pPr lvl="0">
              <a:spcBef>
                <a:spcPts val="0"/>
              </a:spcBef>
              <a:spcAft>
                <a:spcPts val="0"/>
              </a:spcAft>
            </a:pPr>
            <a:r>
              <a:rPr lang="es-CO" sz="1100" b="1" dirty="0">
                <a:latin typeface="Abel" panose="02000506030000020004" pitchFamily="2" charset="0"/>
              </a:rPr>
              <a:t>m5.4xlarge</a:t>
            </a:r>
          </a:p>
        </p:txBody>
      </p:sp>
      <p:cxnSp>
        <p:nvCxnSpPr>
          <p:cNvPr id="47" name="Curved Connector 46"/>
          <p:cNvCxnSpPr>
            <a:stCxn id="45" idx="2"/>
            <a:endCxn id="50" idx="3"/>
          </p:cNvCxnSpPr>
          <p:nvPr/>
        </p:nvCxnSpPr>
        <p:spPr>
          <a:xfrm rot="5400000" flipH="1">
            <a:off x="8089629" y="1690843"/>
            <a:ext cx="133891" cy="781049"/>
          </a:xfrm>
          <a:prstGeom prst="curvedConnector4">
            <a:avLst>
              <a:gd name="adj1" fmla="val -170736"/>
              <a:gd name="adj2" fmla="val 74947"/>
            </a:avLst>
          </a:prstGeom>
          <a:ln w="9525">
            <a:solidFill>
              <a:srgbClr val="7F98D7"/>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cxnSp>
    </p:spTree>
    <p:extLst>
      <p:ext uri="{BB962C8B-B14F-4D97-AF65-F5344CB8AC3E}">
        <p14:creationId xmlns:p14="http://schemas.microsoft.com/office/powerpoint/2010/main" val="2117033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a:t>Flujo Desarrollo API</a:t>
            </a:r>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73704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Flujo API</a:t>
            </a: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1722438" y="909638"/>
            <a:ext cx="7088187" cy="2352675"/>
            <a:chOff x="1722438" y="909638"/>
            <a:chExt cx="7088187" cy="2352675"/>
          </a:xfrm>
        </p:grpSpPr>
        <p:pic>
          <p:nvPicPr>
            <p:cNvPr id="14340" name="Picture 4"/>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722438" y="909638"/>
              <a:ext cx="7088187" cy="2352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909638"/>
              <a:ext cx="18002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088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Flujo API</a:t>
            </a: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893887" y="1576387"/>
            <a:ext cx="7021513" cy="2333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175" y="1595437"/>
            <a:ext cx="18002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052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Taller Desarrollo de Configuraciones APIC</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05706833"/>
              </p:ext>
            </p:extLst>
          </p:nvPr>
        </p:nvGraphicFramePr>
        <p:xfrm>
          <a:off x="314325" y="685801"/>
          <a:ext cx="8263829" cy="3078507"/>
        </p:xfrm>
        <a:graphic>
          <a:graphicData uri="http://schemas.openxmlformats.org/drawingml/2006/table">
            <a:tbl>
              <a:tblPr firstRow="1" firstCol="1" lastRow="1" lastCol="1" bandRow="1" bandCol="1"/>
              <a:tblGrid>
                <a:gridCol w="2339278">
                  <a:extLst>
                    <a:ext uri="{9D8B030D-6E8A-4147-A177-3AD203B41FA5}">
                      <a16:colId xmlns:a16="http://schemas.microsoft.com/office/drawing/2014/main" val="20000"/>
                    </a:ext>
                  </a:extLst>
                </a:gridCol>
                <a:gridCol w="5924551">
                  <a:extLst>
                    <a:ext uri="{9D8B030D-6E8A-4147-A177-3AD203B41FA5}">
                      <a16:colId xmlns:a16="http://schemas.microsoft.com/office/drawing/2014/main" val="20001"/>
                    </a:ext>
                  </a:extLst>
                </a:gridCol>
              </a:tblGrid>
              <a:tr h="304827">
                <a:tc>
                  <a:txBody>
                    <a:bodyPr/>
                    <a:lstStyle/>
                    <a:p>
                      <a:pPr marL="0" algn="l" rtl="0" eaLnBrk="1" latinLnBrk="0" hangingPunct="1">
                        <a:spcAft>
                          <a:spcPts val="0"/>
                        </a:spcAft>
                      </a:pPr>
                      <a:r>
                        <a:rPr kumimoji="0" lang="es-ES" sz="1400" b="1" kern="1200" dirty="0">
                          <a:solidFill>
                            <a:schemeClr val="tx1"/>
                          </a:solidFill>
                          <a:effectLst/>
                          <a:latin typeface="Calibri"/>
                          <a:ea typeface="Times New Roman"/>
                          <a:cs typeface="Calibri"/>
                        </a:rPr>
                        <a:t>Temario</a:t>
                      </a:r>
                      <a:endParaRPr kumimoji="0" lang="es-CO" sz="1400" b="1" kern="1200" dirty="0">
                        <a:solidFill>
                          <a:schemeClr val="tx1"/>
                        </a:solidFill>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6E6E6"/>
                    </a:solidFill>
                  </a:tcPr>
                </a:tc>
                <a:tc>
                  <a:txBody>
                    <a:bodyPr/>
                    <a:lstStyle/>
                    <a:p>
                      <a:pPr algn="l">
                        <a:spcAft>
                          <a:spcPts val="0"/>
                        </a:spcAft>
                      </a:pPr>
                      <a:r>
                        <a:rPr lang="es-CO" sz="1400" b="1" dirty="0">
                          <a:effectLst/>
                          <a:latin typeface="Calibri"/>
                          <a:ea typeface="Times New Roman"/>
                          <a:cs typeface="Calibri"/>
                        </a:rPr>
                        <a:t>Desarrollo de Configuraciones APIC</a:t>
                      </a:r>
                      <a:endParaRPr lang="es-CO" sz="1400" dirty="0">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476380">
                <a:tc>
                  <a:txBody>
                    <a:bodyPr/>
                    <a:lstStyle/>
                    <a:p>
                      <a:pPr algn="l">
                        <a:spcAft>
                          <a:spcPts val="0"/>
                        </a:spcAft>
                      </a:pPr>
                      <a:r>
                        <a:rPr lang="es-CO" sz="1400" dirty="0">
                          <a:effectLst/>
                          <a:latin typeface="Calibri"/>
                          <a:ea typeface="Times New Roman"/>
                          <a:cs typeface="Calibri"/>
                        </a:rPr>
                        <a:t>Contexto</a:t>
                      </a: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a:spcAft>
                          <a:spcPts val="0"/>
                        </a:spcAft>
                        <a:buFont typeface="Wingdings" panose="05000000000000000000" pitchFamily="2" charset="2"/>
                        <a:buChar char="§"/>
                      </a:pPr>
                      <a:r>
                        <a:rPr lang="es-CO" sz="1400" dirty="0">
                          <a:effectLst/>
                          <a:latin typeface="Calibri"/>
                          <a:ea typeface="Times New Roman"/>
                          <a:cs typeface="Calibri"/>
                        </a:rPr>
                        <a:t>Qué</a:t>
                      </a:r>
                      <a:r>
                        <a:rPr lang="es-CO" sz="1400" baseline="0" dirty="0">
                          <a:effectLst/>
                          <a:latin typeface="Calibri"/>
                          <a:ea typeface="Times New Roman"/>
                          <a:cs typeface="Calibri"/>
                        </a:rPr>
                        <a:t> es APIC. Que es una plataforma API manager</a:t>
                      </a:r>
                    </a:p>
                    <a:p>
                      <a:pPr marL="285750" indent="-285750" algn="l">
                        <a:spcAft>
                          <a:spcPts val="0"/>
                        </a:spcAft>
                        <a:buFont typeface="Wingdings" panose="05000000000000000000" pitchFamily="2" charset="2"/>
                        <a:buChar char="§"/>
                      </a:pPr>
                      <a:r>
                        <a:rPr lang="es-CO" sz="1400" baseline="0" dirty="0">
                          <a:effectLst/>
                          <a:latin typeface="Calibri"/>
                          <a:ea typeface="Times New Roman"/>
                          <a:cs typeface="Calibri"/>
                        </a:rPr>
                        <a:t>Componentes</a:t>
                      </a:r>
                    </a:p>
                    <a:p>
                      <a:pPr marL="285750" indent="-285750" algn="l">
                        <a:spcAft>
                          <a:spcPts val="0"/>
                        </a:spcAft>
                        <a:buFont typeface="Wingdings" panose="05000000000000000000" pitchFamily="2" charset="2"/>
                        <a:buChar char="§"/>
                      </a:pPr>
                      <a:r>
                        <a:rPr lang="es-CO" sz="1400" baseline="0" dirty="0">
                          <a:effectLst/>
                          <a:latin typeface="Calibri"/>
                          <a:ea typeface="Times New Roman"/>
                          <a:cs typeface="Calibri"/>
                        </a:rPr>
                        <a:t>Comparación con otros productos</a:t>
                      </a:r>
                      <a:endParaRPr lang="es-CO" sz="1400" dirty="0">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1"/>
                  </a:ext>
                </a:extLst>
              </a:tr>
              <a:tr h="317587">
                <a:tc>
                  <a:txBody>
                    <a:bodyPr/>
                    <a:lstStyle/>
                    <a:p>
                      <a:pPr marL="0" algn="l" defTabSz="914400" rtl="0" eaLnBrk="1" latinLnBrk="0" hangingPunct="1">
                        <a:spcAft>
                          <a:spcPts val="0"/>
                        </a:spcAft>
                      </a:pPr>
                      <a:r>
                        <a:rPr lang="es-CO" sz="1400" kern="1200" dirty="0">
                          <a:solidFill>
                            <a:schemeClr val="tx1"/>
                          </a:solidFill>
                          <a:effectLst/>
                          <a:latin typeface="Calibri"/>
                          <a:ea typeface="Times New Roman"/>
                          <a:cs typeface="Calibri"/>
                        </a:rPr>
                        <a:t>Flujo Desarrollo API</a:t>
                      </a: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
                      </a:pPr>
                      <a:r>
                        <a:rPr lang="es-CO" sz="1400" kern="1200" baseline="0" dirty="0">
                          <a:solidFill>
                            <a:schemeClr val="tx1"/>
                          </a:solidFill>
                          <a:effectLst/>
                          <a:latin typeface="Calibri"/>
                          <a:ea typeface="Times New Roman"/>
                          <a:cs typeface="Calibri"/>
                        </a:rPr>
                        <a:t>Flujo de registro y publicación de API</a:t>
                      </a:r>
                    </a:p>
                    <a:p>
                      <a:pPr marL="285750" indent="-285750" algn="l" defTabSz="914400" rtl="0" eaLnBrk="1" latinLnBrk="0" hangingPunct="1">
                        <a:spcAft>
                          <a:spcPts val="0"/>
                        </a:spcAft>
                        <a:buFont typeface="Wingdings" panose="05000000000000000000" pitchFamily="2" charset="2"/>
                        <a:buChar char="§"/>
                      </a:pPr>
                      <a:r>
                        <a:rPr lang="es-CO" sz="1400" kern="1200" baseline="0" dirty="0">
                          <a:solidFill>
                            <a:schemeClr val="tx1"/>
                          </a:solidFill>
                          <a:effectLst/>
                          <a:latin typeface="Calibri"/>
                          <a:ea typeface="Times New Roman"/>
                          <a:cs typeface="Calibri"/>
                        </a:rPr>
                        <a:t>Actores</a:t>
                      </a: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2"/>
                  </a:ext>
                </a:extLst>
              </a:tr>
              <a:tr h="158793">
                <a:tc>
                  <a:txBody>
                    <a:bodyPr/>
                    <a:lstStyle/>
                    <a:p>
                      <a:pPr marL="0" algn="l" defTabSz="914400" rtl="0" eaLnBrk="1" latinLnBrk="0" hangingPunct="1">
                        <a:spcAft>
                          <a:spcPts val="0"/>
                        </a:spcAft>
                      </a:pPr>
                      <a:r>
                        <a:rPr lang="es-CO" sz="1400" kern="1200" dirty="0">
                          <a:solidFill>
                            <a:schemeClr val="tx1"/>
                          </a:solidFill>
                          <a:effectLst/>
                          <a:latin typeface="Calibri"/>
                          <a:ea typeface="Times New Roman"/>
                          <a:cs typeface="Calibri"/>
                        </a:rPr>
                        <a:t>Componentes y Herramientas</a:t>
                      </a: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
                      </a:pPr>
                      <a:endParaRPr lang="es-CO" sz="1400" kern="1200" baseline="0" dirty="0">
                        <a:solidFill>
                          <a:schemeClr val="tx1"/>
                        </a:solidFill>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3"/>
                  </a:ext>
                </a:extLst>
              </a:tr>
              <a:tr h="158793">
                <a:tc>
                  <a:txBody>
                    <a:bodyPr/>
                    <a:lstStyle/>
                    <a:p>
                      <a:pPr marL="0" algn="l" defTabSz="914400" rtl="0" eaLnBrk="1" latinLnBrk="0" hangingPunct="1">
                        <a:spcAft>
                          <a:spcPts val="0"/>
                        </a:spcAft>
                      </a:pPr>
                      <a:r>
                        <a:rPr lang="es-CO" sz="1400" kern="1200" dirty="0">
                          <a:solidFill>
                            <a:schemeClr val="tx1"/>
                          </a:solidFill>
                          <a:effectLst/>
                          <a:latin typeface="Calibri"/>
                          <a:ea typeface="Times New Roman"/>
                          <a:cs typeface="Calibri"/>
                        </a:rPr>
                        <a:t>Definición de API</a:t>
                      </a: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
                      </a:pPr>
                      <a:r>
                        <a:rPr lang="es-CO" sz="1400" kern="1200" baseline="0" dirty="0" err="1">
                          <a:solidFill>
                            <a:schemeClr val="tx1"/>
                          </a:solidFill>
                          <a:effectLst/>
                          <a:latin typeface="Calibri"/>
                          <a:ea typeface="Times New Roman"/>
                          <a:cs typeface="Calibri"/>
                        </a:rPr>
                        <a:t>OpenAPI</a:t>
                      </a:r>
                      <a:r>
                        <a:rPr lang="es-CO" sz="1400" kern="1200" baseline="0" dirty="0">
                          <a:solidFill>
                            <a:schemeClr val="tx1"/>
                          </a:solidFill>
                          <a:effectLst/>
                          <a:latin typeface="Calibri"/>
                          <a:ea typeface="Times New Roman"/>
                          <a:cs typeface="Calibri"/>
                        </a:rPr>
                        <a:t> / </a:t>
                      </a:r>
                      <a:r>
                        <a:rPr lang="es-CO" sz="1400" kern="1200" baseline="0" dirty="0" err="1">
                          <a:solidFill>
                            <a:schemeClr val="tx1"/>
                          </a:solidFill>
                          <a:effectLst/>
                          <a:latin typeface="Calibri"/>
                          <a:ea typeface="Times New Roman"/>
                          <a:cs typeface="Calibri"/>
                        </a:rPr>
                        <a:t>Swagger</a:t>
                      </a:r>
                      <a:endParaRPr lang="es-CO" sz="1400" kern="1200" baseline="0" dirty="0">
                        <a:solidFill>
                          <a:schemeClr val="tx1"/>
                        </a:solidFill>
                        <a:effectLst/>
                        <a:latin typeface="Calibri"/>
                        <a:ea typeface="Times New Roman"/>
                        <a:cs typeface="Calibri"/>
                      </a:endParaRP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4"/>
                  </a:ext>
                </a:extLst>
              </a:tr>
              <a:tr h="476380">
                <a:tc>
                  <a:txBody>
                    <a:bodyPr/>
                    <a:lstStyle/>
                    <a:p>
                      <a:pPr marL="0" algn="l" defTabSz="914400" rtl="0" eaLnBrk="1" latinLnBrk="0" hangingPunct="1">
                        <a:spcAft>
                          <a:spcPts val="0"/>
                        </a:spcAft>
                      </a:pPr>
                      <a:r>
                        <a:rPr lang="es-CO" sz="1400" kern="1200" dirty="0">
                          <a:solidFill>
                            <a:schemeClr val="tx1"/>
                          </a:solidFill>
                          <a:effectLst/>
                          <a:latin typeface="Calibri"/>
                          <a:ea typeface="Times New Roman"/>
                          <a:cs typeface="Calibri"/>
                        </a:rPr>
                        <a:t>Productos y API</a:t>
                      </a: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
                      </a:pPr>
                      <a:r>
                        <a:rPr lang="es-CO" sz="1400" kern="1200" baseline="0" dirty="0">
                          <a:solidFill>
                            <a:schemeClr val="tx1"/>
                          </a:solidFill>
                          <a:effectLst/>
                          <a:latin typeface="Calibri"/>
                          <a:ea typeface="Times New Roman"/>
                          <a:cs typeface="Calibri"/>
                        </a:rPr>
                        <a:t>Ciclo de vida producto y API</a:t>
                      </a:r>
                    </a:p>
                    <a:p>
                      <a:pPr marL="285750" indent="-285750" algn="l" defTabSz="914400" rtl="0" eaLnBrk="1" latinLnBrk="0" hangingPunct="1">
                        <a:spcAft>
                          <a:spcPts val="0"/>
                        </a:spcAft>
                        <a:buFont typeface="Wingdings" panose="05000000000000000000" pitchFamily="2" charset="2"/>
                        <a:buChar char="§"/>
                      </a:pPr>
                      <a:r>
                        <a:rPr lang="es-CO" sz="1400" kern="1200" baseline="0" dirty="0">
                          <a:solidFill>
                            <a:schemeClr val="tx1"/>
                          </a:solidFill>
                          <a:effectLst/>
                          <a:latin typeface="Calibri"/>
                          <a:ea typeface="Times New Roman"/>
                          <a:cs typeface="Calibri"/>
                        </a:rPr>
                        <a:t>Políticas y </a:t>
                      </a:r>
                      <a:r>
                        <a:rPr lang="es-CO" sz="1400" kern="1200" baseline="0" dirty="0" err="1">
                          <a:solidFill>
                            <a:schemeClr val="tx1"/>
                          </a:solidFill>
                          <a:effectLst/>
                          <a:latin typeface="Calibri"/>
                          <a:ea typeface="Times New Roman"/>
                          <a:cs typeface="Calibri"/>
                        </a:rPr>
                        <a:t>Assembly</a:t>
                      </a:r>
                      <a:r>
                        <a:rPr lang="es-CO" sz="1400" kern="1200" baseline="0" dirty="0">
                          <a:solidFill>
                            <a:schemeClr val="tx1"/>
                          </a:solidFill>
                          <a:effectLst/>
                          <a:latin typeface="Calibri"/>
                          <a:ea typeface="Times New Roman"/>
                          <a:cs typeface="Calibri"/>
                        </a:rPr>
                        <a:t> en API</a:t>
                      </a:r>
                    </a:p>
                    <a:p>
                      <a:pPr marL="285750" indent="-285750" algn="l" defTabSz="914400" rtl="0" eaLnBrk="1" latinLnBrk="0" hangingPunct="1">
                        <a:spcAft>
                          <a:spcPts val="0"/>
                        </a:spcAft>
                        <a:buFont typeface="Wingdings" panose="05000000000000000000" pitchFamily="2" charset="2"/>
                        <a:buChar char="§"/>
                      </a:pPr>
                      <a:r>
                        <a:rPr lang="es-CO" sz="1400" kern="1200" baseline="0" dirty="0">
                          <a:solidFill>
                            <a:schemeClr val="tx1"/>
                          </a:solidFill>
                          <a:effectLst/>
                          <a:latin typeface="Calibri"/>
                          <a:ea typeface="Times New Roman"/>
                          <a:cs typeface="Calibri"/>
                        </a:rPr>
                        <a:t>Control de Plan</a:t>
                      </a: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5"/>
                  </a:ext>
                </a:extLst>
              </a:tr>
              <a:tr h="476380">
                <a:tc>
                  <a:txBody>
                    <a:bodyPr/>
                    <a:lstStyle/>
                    <a:p>
                      <a:pPr marL="0" algn="l" defTabSz="914400" rtl="0" eaLnBrk="1" latinLnBrk="0" hangingPunct="1">
                        <a:spcAft>
                          <a:spcPts val="0"/>
                        </a:spcAft>
                      </a:pPr>
                      <a:r>
                        <a:rPr lang="es-CO" sz="1400" kern="1200" dirty="0">
                          <a:solidFill>
                            <a:schemeClr val="tx1"/>
                          </a:solidFill>
                          <a:effectLst/>
                          <a:latin typeface="Calibri"/>
                          <a:ea typeface="Times New Roman"/>
                          <a:cs typeface="Calibri"/>
                        </a:rPr>
                        <a:t>Modelo Seguridad</a:t>
                      </a: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
                      </a:pPr>
                      <a:r>
                        <a:rPr lang="es-CO" sz="1400" kern="1200" baseline="0" dirty="0">
                          <a:solidFill>
                            <a:schemeClr val="tx1"/>
                          </a:solidFill>
                          <a:effectLst/>
                          <a:latin typeface="Calibri"/>
                          <a:ea typeface="Times New Roman"/>
                          <a:cs typeface="Calibri"/>
                        </a:rPr>
                        <a:t>OAuth2</a:t>
                      </a:r>
                    </a:p>
                    <a:p>
                      <a:pPr marL="285750" indent="-285750" algn="l" defTabSz="914400" rtl="0" eaLnBrk="1" latinLnBrk="0" hangingPunct="1">
                        <a:spcAft>
                          <a:spcPts val="0"/>
                        </a:spcAft>
                        <a:buFont typeface="Wingdings" panose="05000000000000000000" pitchFamily="2" charset="2"/>
                        <a:buChar char="§"/>
                      </a:pPr>
                      <a:r>
                        <a:rPr lang="es-CO" sz="1400" kern="1200" baseline="0" dirty="0">
                          <a:solidFill>
                            <a:schemeClr val="tx1"/>
                          </a:solidFill>
                          <a:effectLst/>
                          <a:latin typeface="Calibri"/>
                          <a:ea typeface="Times New Roman"/>
                          <a:cs typeface="Calibri"/>
                        </a:rPr>
                        <a:t>JOSE: JWE/JWS</a:t>
                      </a:r>
                    </a:p>
                    <a:p>
                      <a:pPr marL="285750" indent="-285750" algn="l" defTabSz="914400" rtl="0" eaLnBrk="1" latinLnBrk="0" hangingPunct="1">
                        <a:spcAft>
                          <a:spcPts val="0"/>
                        </a:spcAft>
                        <a:buFont typeface="Wingdings" panose="05000000000000000000" pitchFamily="2" charset="2"/>
                        <a:buChar char="§"/>
                      </a:pPr>
                      <a:r>
                        <a:rPr lang="es-CO" sz="1400" kern="1200" baseline="0" dirty="0">
                          <a:solidFill>
                            <a:schemeClr val="tx1"/>
                          </a:solidFill>
                          <a:effectLst/>
                          <a:latin typeface="Calibri"/>
                          <a:ea typeface="Times New Roman"/>
                          <a:cs typeface="Calibri"/>
                        </a:rPr>
                        <a:t>JWT</a:t>
                      </a:r>
                    </a:p>
                  </a:txBody>
                  <a:tcPr marL="68580" marR="68580" marT="0" marB="0">
                    <a:lnL>
                      <a:noFill/>
                    </a:lnL>
                    <a:lnR>
                      <a:noFill/>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3530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Flujo API</a:t>
            </a: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589088" y="238125"/>
            <a:ext cx="6859587" cy="4191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450" y="257175"/>
            <a:ext cx="18002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2650" y="66675"/>
            <a:ext cx="685800" cy="685800"/>
          </a:xfrm>
          <a:prstGeom prst="rect">
            <a:avLst/>
          </a:prstGeom>
        </p:spPr>
      </p:pic>
    </p:spTree>
    <p:extLst>
      <p:ext uri="{BB962C8B-B14F-4D97-AF65-F5344CB8AC3E}">
        <p14:creationId xmlns:p14="http://schemas.microsoft.com/office/powerpoint/2010/main" val="316292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2000"/>
                                        <p:tgtEl>
                                          <p:spTgt spid="16386"/>
                                        </p:tgtEl>
                                      </p:cBhvr>
                                    </p:animEffect>
                                  </p:childTnLst>
                                </p:cTn>
                              </p:par>
                            </p:childTnLst>
                          </p:cTn>
                        </p:par>
                        <p:par>
                          <p:cTn id="8" fill="hold">
                            <p:stCondLst>
                              <p:cond delay="2000"/>
                            </p:stCondLst>
                            <p:childTnLst>
                              <p:par>
                                <p:cTn id="9" presetID="1" presetClass="entr" presetSubtype="0" fill="hold" nodeType="afterEffect">
                                  <p:stCondLst>
                                    <p:cond delay="0"/>
                                  </p:stCondLst>
                                  <p:childTnLst>
                                    <p:set>
                                      <p:cBhvr>
                                        <p:cTn id="10" dur="1" fill="hold">
                                          <p:stCondLst>
                                            <p:cond delay="0"/>
                                          </p:stCondLst>
                                        </p:cTn>
                                        <p:tgtEl>
                                          <p:spTgt spid="16387"/>
                                        </p:tgtEl>
                                        <p:attrNameLst>
                                          <p:attrName>style.visibility</p:attrName>
                                        </p:attrNameLst>
                                      </p:cBhvr>
                                      <p:to>
                                        <p:strVal val="visible"/>
                                      </p:to>
                                    </p:se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Flujo API</a:t>
            </a: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0"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908175" y="1423988"/>
            <a:ext cx="6792913" cy="3152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0863" y="1462088"/>
            <a:ext cx="18002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236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childTnLst>
                                </p:cTn>
                              </p:par>
                              <p:par>
                                <p:cTn id="8" presetID="10" presetClass="entr" presetSubtype="0" fill="hold" nodeType="withEffect">
                                  <p:stCondLst>
                                    <p:cond delay="0"/>
                                  </p:stCondLst>
                                  <p:childTnLst>
                                    <p:set>
                                      <p:cBhvr>
                                        <p:cTn id="9" dur="1" fill="hold">
                                          <p:stCondLst>
                                            <p:cond delay="0"/>
                                          </p:stCondLst>
                                        </p:cTn>
                                        <p:tgtEl>
                                          <p:spTgt spid="17411"/>
                                        </p:tgtEl>
                                        <p:attrNameLst>
                                          <p:attrName>style.visibility</p:attrName>
                                        </p:attrNameLst>
                                      </p:cBhvr>
                                      <p:to>
                                        <p:strVal val="visible"/>
                                      </p:to>
                                    </p:set>
                                    <p:animEffect transition="in" filter="fade">
                                      <p:cBhvr>
                                        <p:cTn id="10"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Flujo API</a:t>
            </a: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4"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117600" y="1157288"/>
            <a:ext cx="6907213" cy="2828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588" y="1185863"/>
            <a:ext cx="18002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269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par>
                                <p:cTn id="8" presetID="10" presetClass="entr" presetSubtype="0" fill="hold" nodeType="withEffect">
                                  <p:stCondLst>
                                    <p:cond delay="0"/>
                                  </p:stCondLst>
                                  <p:childTnLst>
                                    <p:set>
                                      <p:cBhvr>
                                        <p:cTn id="9" dur="1" fill="hold">
                                          <p:stCondLst>
                                            <p:cond delay="0"/>
                                          </p:stCondLst>
                                        </p:cTn>
                                        <p:tgtEl>
                                          <p:spTgt spid="18436"/>
                                        </p:tgtEl>
                                        <p:attrNameLst>
                                          <p:attrName>style.visibility</p:attrName>
                                        </p:attrNameLst>
                                      </p:cBhvr>
                                      <p:to>
                                        <p:strVal val="visible"/>
                                      </p:to>
                                    </p:set>
                                    <p:animEffect transition="in" filter="fade">
                                      <p:cBhvr>
                                        <p:cTn id="10"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Flujo API</a:t>
            </a: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2"/>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052513" y="3040062"/>
            <a:ext cx="6859587" cy="2066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674" y="3087638"/>
            <a:ext cx="1876425" cy="4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42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fade">
                                      <p:cBhvr>
                                        <p:cTn id="7" dur="500"/>
                                        <p:tgtEl>
                                          <p:spTgt spid="19459"/>
                                        </p:tgtEl>
                                      </p:cBhvr>
                                    </p:animEffect>
                                  </p:childTnLst>
                                </p:cTn>
                              </p:par>
                              <p:par>
                                <p:cTn id="8" presetID="10" presetClass="entr" presetSubtype="0" fill="hold" nodeType="withEffect">
                                  <p:stCondLst>
                                    <p:cond delay="0"/>
                                  </p:stCondLst>
                                  <p:childTnLst>
                                    <p:set>
                                      <p:cBhvr>
                                        <p:cTn id="9" dur="1" fill="hold">
                                          <p:stCondLst>
                                            <p:cond delay="0"/>
                                          </p:stCondLst>
                                        </p:cTn>
                                        <p:tgtEl>
                                          <p:spTgt spid="19458"/>
                                        </p:tgtEl>
                                        <p:attrNameLst>
                                          <p:attrName>style.visibility</p:attrName>
                                        </p:attrNameLst>
                                      </p:cBhvr>
                                      <p:to>
                                        <p:strVal val="visible"/>
                                      </p:to>
                                    </p:set>
                                    <p:animEffect transition="in" filter="fade">
                                      <p:cBhvr>
                                        <p:cTn id="10"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Flujo API</a:t>
            </a: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8" y="782136"/>
            <a:ext cx="9135199" cy="436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2" name="Picture 2"/>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384885" y="495251"/>
            <a:ext cx="5263690" cy="4387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2150" y="539700"/>
            <a:ext cx="1876425" cy="4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3500" y="215702"/>
            <a:ext cx="685800" cy="685800"/>
          </a:xfrm>
          <a:prstGeom prst="rect">
            <a:avLst/>
          </a:prstGeom>
        </p:spPr>
      </p:pic>
    </p:spTree>
    <p:extLst>
      <p:ext uri="{BB962C8B-B14F-4D97-AF65-F5344CB8AC3E}">
        <p14:creationId xmlns:p14="http://schemas.microsoft.com/office/powerpoint/2010/main" val="378573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500"/>
                                        <p:tgtEl>
                                          <p:spTgt spid="2048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471" y="654050"/>
            <a:ext cx="7239157" cy="415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7972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a:t>Usuarios y </a:t>
            </a:r>
            <a:br>
              <a:rPr lang="es-CO" dirty="0"/>
            </a:br>
            <a:r>
              <a:rPr lang="es-CO" dirty="0"/>
              <a:t>Roles</a:t>
            </a:r>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567835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s-CO"/>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2138" y="654050"/>
            <a:ext cx="6037823"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6915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81127" y="980830"/>
            <a:ext cx="3019846" cy="3505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5722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791090"/>
            <a:ext cx="8534400" cy="388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89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a:t>Contexto</a:t>
            </a:r>
            <a:br>
              <a:rPr lang="es-CO" dirty="0"/>
            </a:br>
            <a:r>
              <a:rPr lang="es-CO" dirty="0" err="1"/>
              <a:t>APIConnect</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1590390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795982"/>
            <a:ext cx="8534400" cy="3875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8971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830783"/>
            <a:ext cx="8534400" cy="3805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774125"/>
            <a:ext cx="1563496" cy="654749"/>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9166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850246"/>
            <a:ext cx="8534400" cy="3766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752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756455"/>
            <a:ext cx="8534400" cy="3954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06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948644" y="2949456"/>
            <a:ext cx="69576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085221" y="3004457"/>
            <a:ext cx="618503" cy="369332"/>
          </a:xfrm>
          <a:prstGeom prst="rect">
            <a:avLst/>
          </a:prstGeom>
          <a:noFill/>
        </p:spPr>
        <p:txBody>
          <a:bodyPr wrap="none" rtlCol="0">
            <a:spAutoFit/>
          </a:bodyPr>
          <a:lstStyle/>
          <a:p>
            <a:r>
              <a:rPr lang="es-CO" dirty="0"/>
              <a:t>AWS</a:t>
            </a:r>
          </a:p>
        </p:txBody>
      </p:sp>
      <p:sp>
        <p:nvSpPr>
          <p:cNvPr id="38" name="Rectangle 37"/>
          <p:cNvSpPr/>
          <p:nvPr/>
        </p:nvSpPr>
        <p:spPr>
          <a:xfrm>
            <a:off x="3578536" y="3575098"/>
            <a:ext cx="1670670" cy="756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t>API Manager</a:t>
            </a:r>
          </a:p>
        </p:txBody>
      </p:sp>
      <p:sp>
        <p:nvSpPr>
          <p:cNvPr id="39" name="Rectangle 38"/>
          <p:cNvSpPr/>
          <p:nvPr/>
        </p:nvSpPr>
        <p:spPr>
          <a:xfrm>
            <a:off x="2146440" y="3587407"/>
            <a:ext cx="983152" cy="75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t>API Portal</a:t>
            </a:r>
          </a:p>
        </p:txBody>
      </p:sp>
      <p:cxnSp>
        <p:nvCxnSpPr>
          <p:cNvPr id="40" name="Straight Arrow Connector 39"/>
          <p:cNvCxnSpPr/>
          <p:nvPr/>
        </p:nvCxnSpPr>
        <p:spPr>
          <a:xfrm flipH="1">
            <a:off x="5259263" y="3957061"/>
            <a:ext cx="293597" cy="0"/>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660" y="3702588"/>
            <a:ext cx="25512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5371686" y="3965542"/>
            <a:ext cx="1434750" cy="630942"/>
          </a:xfrm>
          <a:prstGeom prst="rect">
            <a:avLst/>
          </a:prstGeom>
          <a:noFill/>
        </p:spPr>
        <p:txBody>
          <a:bodyPr wrap="square" rtlCol="0">
            <a:spAutoFit/>
          </a:bodyPr>
          <a:lstStyle/>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Administrador API</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Aprueba publicaciones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Invita Consumidores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Aprueba APP Consumidoras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Consulta analítica de uso API</a:t>
            </a:r>
          </a:p>
        </p:txBody>
      </p:sp>
      <p:cxnSp>
        <p:nvCxnSpPr>
          <p:cNvPr id="43" name="Straight Arrow Connector 42"/>
          <p:cNvCxnSpPr/>
          <p:nvPr/>
        </p:nvCxnSpPr>
        <p:spPr>
          <a:xfrm flipV="1">
            <a:off x="4399885" y="4292541"/>
            <a:ext cx="0" cy="321349"/>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6"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9145" y="4390558"/>
            <a:ext cx="298592" cy="41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0147" y="4567459"/>
            <a:ext cx="288131"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4632936" y="4521557"/>
            <a:ext cx="1327852" cy="461665"/>
          </a:xfrm>
          <a:prstGeom prst="rect">
            <a:avLst/>
          </a:prstGeom>
          <a:noFill/>
        </p:spPr>
        <p:txBody>
          <a:bodyPr wrap="square" rtlCol="0">
            <a:spAutoFit/>
          </a:bodyPr>
          <a:lstStyle/>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Desarrolladores API</a:t>
            </a:r>
          </a:p>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Registran API</a:t>
            </a:r>
          </a:p>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Solicitan Publicación de API</a:t>
            </a:r>
          </a:p>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Crean nuevas versiones</a:t>
            </a:r>
          </a:p>
        </p:txBody>
      </p:sp>
      <p:sp>
        <p:nvSpPr>
          <p:cNvPr id="49" name="Rectangle 48"/>
          <p:cNvSpPr/>
          <p:nvPr/>
        </p:nvSpPr>
        <p:spPr>
          <a:xfrm>
            <a:off x="5990357" y="3141830"/>
            <a:ext cx="1670670" cy="44014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t>API </a:t>
            </a:r>
            <a:r>
              <a:rPr lang="es-CO" sz="1100" dirty="0" err="1"/>
              <a:t>Analytics</a:t>
            </a:r>
            <a:endParaRPr lang="es-CO" sz="1100" dirty="0"/>
          </a:p>
        </p:txBody>
      </p:sp>
      <p:cxnSp>
        <p:nvCxnSpPr>
          <p:cNvPr id="50" name="Straight Connector 49"/>
          <p:cNvCxnSpPr/>
          <p:nvPr/>
        </p:nvCxnSpPr>
        <p:spPr>
          <a:xfrm>
            <a:off x="5824317" y="325173"/>
            <a:ext cx="0" cy="261596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0043" y="3514932"/>
            <a:ext cx="375311" cy="375311"/>
          </a:xfrm>
          <a:prstGeom prst="rect">
            <a:avLst/>
          </a:prstGeom>
        </p:spPr>
      </p:pic>
      <p:sp>
        <p:nvSpPr>
          <p:cNvPr id="54" name="TextBox 53"/>
          <p:cNvSpPr txBox="1"/>
          <p:nvPr/>
        </p:nvSpPr>
        <p:spPr>
          <a:xfrm>
            <a:off x="1279664" y="3867769"/>
            <a:ext cx="1322798" cy="830997"/>
          </a:xfrm>
          <a:prstGeom prst="rect">
            <a:avLst/>
          </a:prstGeom>
          <a:noFill/>
        </p:spPr>
        <p:txBody>
          <a:bodyPr wrap="none" rtlCol="0">
            <a:spAutoFit/>
          </a:bodyPr>
          <a:lstStyle/>
          <a:p>
            <a:r>
              <a:rPr lang="es-CO" sz="600" dirty="0">
                <a:latin typeface="Tahoma" panose="020B0604030504040204" pitchFamily="34" charset="0"/>
                <a:ea typeface="Tahoma" panose="020B0604030504040204" pitchFamily="34" charset="0"/>
                <a:cs typeface="Tahoma" panose="020B0604030504040204" pitchFamily="34" charset="0"/>
              </a:rPr>
              <a:t>Consumidores</a:t>
            </a:r>
          </a:p>
          <a:p>
            <a:r>
              <a:rPr lang="es-CO" sz="600" dirty="0">
                <a:latin typeface="Tahoma" panose="020B0604030504040204" pitchFamily="34" charset="0"/>
                <a:ea typeface="Tahoma" panose="020B0604030504040204" pitchFamily="34" charset="0"/>
                <a:cs typeface="Tahoma" panose="020B0604030504040204" pitchFamily="34" charset="0"/>
              </a:rPr>
              <a:t>Externos</a:t>
            </a:r>
          </a:p>
          <a:p>
            <a:r>
              <a:rPr lang="es-CO" sz="600" dirty="0">
                <a:latin typeface="Tahoma" panose="020B0604030504040204" pitchFamily="34" charset="0"/>
                <a:ea typeface="Tahoma" panose="020B0604030504040204" pitchFamily="34" charset="0"/>
                <a:cs typeface="Tahoma" panose="020B0604030504040204" pitchFamily="34" charset="0"/>
              </a:rPr>
              <a:t> - Identifican APIs TBK</a:t>
            </a:r>
          </a:p>
          <a:p>
            <a:r>
              <a:rPr lang="es-CO" sz="600" dirty="0">
                <a:latin typeface="Tahoma" panose="020B0604030504040204" pitchFamily="34" charset="0"/>
                <a:ea typeface="Tahoma" panose="020B0604030504040204" pitchFamily="34" charset="0"/>
                <a:cs typeface="Tahoma" panose="020B0604030504040204" pitchFamily="34" charset="0"/>
              </a:rPr>
              <a:t> - Consultan Planes suscripción</a:t>
            </a:r>
          </a:p>
          <a:p>
            <a:r>
              <a:rPr lang="es-CO" sz="600" dirty="0">
                <a:latin typeface="Tahoma" panose="020B0604030504040204" pitchFamily="34" charset="0"/>
                <a:ea typeface="Tahoma" panose="020B0604030504040204" pitchFamily="34" charset="0"/>
                <a:cs typeface="Tahoma" panose="020B0604030504040204" pitchFamily="34" charset="0"/>
              </a:rPr>
              <a:t> - Registran APP</a:t>
            </a:r>
          </a:p>
          <a:p>
            <a:r>
              <a:rPr lang="es-CO" sz="600" dirty="0">
                <a:latin typeface="Tahoma" panose="020B0604030504040204" pitchFamily="34" charset="0"/>
                <a:ea typeface="Tahoma" panose="020B0604030504040204" pitchFamily="34" charset="0"/>
                <a:cs typeface="Tahoma" panose="020B0604030504040204" pitchFamily="34" charset="0"/>
              </a:rPr>
              <a:t> - Suscriben APP</a:t>
            </a:r>
          </a:p>
          <a:p>
            <a:r>
              <a:rPr lang="es-CO" sz="600" dirty="0">
                <a:latin typeface="Tahoma" panose="020B0604030504040204" pitchFamily="34" charset="0"/>
                <a:ea typeface="Tahoma" panose="020B0604030504040204" pitchFamily="34" charset="0"/>
                <a:cs typeface="Tahoma" panose="020B0604030504040204" pitchFamily="34" charset="0"/>
              </a:rPr>
              <a:t> - Solicitan Aprobación APP a TBK</a:t>
            </a:r>
          </a:p>
          <a:p>
            <a:r>
              <a:rPr lang="es-CO" sz="600" dirty="0">
                <a:latin typeface="Tahoma" panose="020B0604030504040204" pitchFamily="34" charset="0"/>
                <a:ea typeface="Tahoma" panose="020B0604030504040204" pitchFamily="34" charset="0"/>
                <a:cs typeface="Tahoma" panose="020B0604030504040204" pitchFamily="34" charset="0"/>
              </a:rPr>
              <a:t> - Consultan Analítica de uso </a:t>
            </a:r>
          </a:p>
        </p:txBody>
      </p:sp>
      <p:sp>
        <p:nvSpPr>
          <p:cNvPr id="55" name="Rectangle 54"/>
          <p:cNvSpPr/>
          <p:nvPr/>
        </p:nvSpPr>
        <p:spPr>
          <a:xfrm>
            <a:off x="3922048"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DMZ</a:t>
            </a:r>
          </a:p>
        </p:txBody>
      </p:sp>
      <p:sp>
        <p:nvSpPr>
          <p:cNvPr id="56" name="Rectangle 55"/>
          <p:cNvSpPr/>
          <p:nvPr/>
        </p:nvSpPr>
        <p:spPr>
          <a:xfrm>
            <a:off x="3922048"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DMZ</a:t>
            </a:r>
          </a:p>
        </p:txBody>
      </p:sp>
      <p:cxnSp>
        <p:nvCxnSpPr>
          <p:cNvPr id="57" name="Straight Connector 56"/>
          <p:cNvCxnSpPr/>
          <p:nvPr/>
        </p:nvCxnSpPr>
        <p:spPr>
          <a:xfrm flipV="1">
            <a:off x="3863856" y="1504225"/>
            <a:ext cx="4351994" cy="83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481548" y="2080402"/>
            <a:ext cx="444352" cy="230832"/>
          </a:xfrm>
          <a:prstGeom prst="rect">
            <a:avLst/>
          </a:prstGeom>
          <a:noFill/>
        </p:spPr>
        <p:txBody>
          <a:bodyPr wrap="none" rtlCol="0">
            <a:spAutoFit/>
          </a:bodyPr>
          <a:lstStyle/>
          <a:p>
            <a:r>
              <a:rPr lang="es-CO" sz="900" dirty="0" err="1"/>
              <a:t>Paine</a:t>
            </a:r>
            <a:endParaRPr lang="es-CO" sz="900" dirty="0"/>
          </a:p>
        </p:txBody>
      </p:sp>
      <p:sp>
        <p:nvSpPr>
          <p:cNvPr id="61" name="TextBox 60"/>
          <p:cNvSpPr txBox="1"/>
          <p:nvPr/>
        </p:nvSpPr>
        <p:spPr>
          <a:xfrm>
            <a:off x="8518416" y="1024548"/>
            <a:ext cx="407484" cy="230832"/>
          </a:xfrm>
          <a:prstGeom prst="rect">
            <a:avLst/>
          </a:prstGeom>
          <a:noFill/>
        </p:spPr>
        <p:txBody>
          <a:bodyPr wrap="none" rtlCol="0">
            <a:spAutoFit/>
          </a:bodyPr>
          <a:lstStyle/>
          <a:p>
            <a:r>
              <a:rPr lang="es-CO" sz="900" dirty="0" err="1"/>
              <a:t>Liray</a:t>
            </a:r>
            <a:endParaRPr lang="es-CO" sz="900" dirty="0"/>
          </a:p>
        </p:txBody>
      </p:sp>
      <p:sp>
        <p:nvSpPr>
          <p:cNvPr id="62" name="Rectangle 61"/>
          <p:cNvSpPr/>
          <p:nvPr/>
        </p:nvSpPr>
        <p:spPr>
          <a:xfrm>
            <a:off x="6381822"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INT</a:t>
            </a:r>
          </a:p>
        </p:txBody>
      </p:sp>
      <p:sp>
        <p:nvSpPr>
          <p:cNvPr id="63" name="Rectangle 62"/>
          <p:cNvSpPr/>
          <p:nvPr/>
        </p:nvSpPr>
        <p:spPr>
          <a:xfrm>
            <a:off x="6381822"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INT</a:t>
            </a:r>
          </a:p>
        </p:txBody>
      </p:sp>
      <p:pic>
        <p:nvPicPr>
          <p:cNvPr id="67"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2534" y="1151833"/>
            <a:ext cx="474834" cy="47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2738" y="1034325"/>
            <a:ext cx="4766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2839814" y="1537703"/>
            <a:ext cx="649537" cy="276999"/>
          </a:xfrm>
          <a:prstGeom prst="rect">
            <a:avLst/>
          </a:prstGeom>
          <a:noFill/>
        </p:spPr>
        <p:txBody>
          <a:bodyPr wrap="none" rtlCol="0">
            <a:spAutoFit/>
          </a:bodyPr>
          <a:lstStyle/>
          <a:p>
            <a:r>
              <a:rPr lang="es-CO" sz="600" dirty="0" err="1">
                <a:latin typeface="Tahoma" panose="020B0604030504040204" pitchFamily="34" charset="0"/>
                <a:ea typeface="Tahoma" panose="020B0604030504040204" pitchFamily="34" charset="0"/>
                <a:cs typeface="Tahoma" panose="020B0604030504040204" pitchFamily="34" charset="0"/>
              </a:rPr>
              <a:t>APPs</a:t>
            </a:r>
            <a:r>
              <a:rPr lang="es-CO" sz="600" dirty="0">
                <a:latin typeface="Tahoma" panose="020B0604030504040204" pitchFamily="34" charset="0"/>
                <a:ea typeface="Tahoma" panose="020B0604030504040204" pitchFamily="34" charset="0"/>
                <a:cs typeface="Tahoma" panose="020B0604030504040204" pitchFamily="34" charset="0"/>
              </a:rPr>
              <a:t> de los </a:t>
            </a:r>
          </a:p>
          <a:p>
            <a:r>
              <a:rPr lang="es-CO" sz="600" dirty="0">
                <a:latin typeface="Tahoma" panose="020B0604030504040204" pitchFamily="34" charset="0"/>
                <a:ea typeface="Tahoma" panose="020B0604030504040204" pitchFamily="34" charset="0"/>
                <a:cs typeface="Tahoma" panose="020B0604030504040204" pitchFamily="34" charset="0"/>
              </a:rPr>
              <a:t>consumidores</a:t>
            </a:r>
          </a:p>
        </p:txBody>
      </p:sp>
      <p:cxnSp>
        <p:nvCxnSpPr>
          <p:cNvPr id="70" name="Straight Arrow Connector 69"/>
          <p:cNvCxnSpPr/>
          <p:nvPr/>
        </p:nvCxnSpPr>
        <p:spPr>
          <a:xfrm>
            <a:off x="3635985" y="2061126"/>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1" name="Straight Arrow Connector 70"/>
          <p:cNvCxnSpPr/>
          <p:nvPr/>
        </p:nvCxnSpPr>
        <p:spPr>
          <a:xfrm>
            <a:off x="4999646" y="2061126"/>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2" name="Straight Arrow Connector 71"/>
          <p:cNvCxnSpPr/>
          <p:nvPr/>
        </p:nvCxnSpPr>
        <p:spPr>
          <a:xfrm>
            <a:off x="3635983" y="1912844"/>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73" name="Straight Arrow Connector 72"/>
          <p:cNvCxnSpPr/>
          <p:nvPr/>
        </p:nvCxnSpPr>
        <p:spPr>
          <a:xfrm>
            <a:off x="4999646" y="1912844"/>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75" name="Rectangle 74"/>
          <p:cNvSpPr/>
          <p:nvPr/>
        </p:nvSpPr>
        <p:spPr>
          <a:xfrm>
            <a:off x="4532921" y="1912842"/>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a:solidFill>
                  <a:schemeClr val="tx1">
                    <a:lumMod val="85000"/>
                    <a:lumOff val="15000"/>
                  </a:schemeClr>
                </a:solidFill>
              </a:rPr>
              <a:t>Router</a:t>
            </a:r>
            <a:endParaRPr lang="es-CO" sz="700" dirty="0">
              <a:solidFill>
                <a:schemeClr val="tx1">
                  <a:lumMod val="85000"/>
                  <a:lumOff val="15000"/>
                </a:schemeClr>
              </a:solidFill>
            </a:endParaRPr>
          </a:p>
        </p:txBody>
      </p:sp>
      <p:sp>
        <p:nvSpPr>
          <p:cNvPr id="76" name="Rectangle 75"/>
          <p:cNvSpPr/>
          <p:nvPr/>
        </p:nvSpPr>
        <p:spPr>
          <a:xfrm>
            <a:off x="6707796" y="1912843"/>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77" name="Group 76"/>
          <p:cNvGrpSpPr/>
          <p:nvPr/>
        </p:nvGrpSpPr>
        <p:grpSpPr>
          <a:xfrm>
            <a:off x="6506580" y="1801875"/>
            <a:ext cx="402430" cy="323850"/>
            <a:chOff x="1433513" y="2510482"/>
            <a:chExt cx="402430" cy="323850"/>
          </a:xfrm>
        </p:grpSpPr>
        <p:sp>
          <p:nvSpPr>
            <p:cNvPr id="78" name="Oval 77"/>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79"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0" name="Rectangle 79"/>
          <p:cNvSpPr/>
          <p:nvPr/>
        </p:nvSpPr>
        <p:spPr>
          <a:xfrm>
            <a:off x="6477545" y="2311234"/>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a:solidFill>
                  <a:schemeClr val="tx1">
                    <a:lumMod val="85000"/>
                    <a:lumOff val="15000"/>
                  </a:schemeClr>
                </a:solidFill>
                <a:effectLst>
                  <a:outerShdw blurRad="38100" dist="38100" dir="2700000" algn="tl">
                    <a:srgbClr val="000000">
                      <a:alpha val="43137"/>
                    </a:srgbClr>
                  </a:outerShdw>
                </a:effectLst>
              </a:rPr>
              <a:t>mgmt0</a:t>
            </a:r>
          </a:p>
        </p:txBody>
      </p:sp>
      <p:cxnSp>
        <p:nvCxnSpPr>
          <p:cNvPr id="84" name="Straight Arrow Connector 83"/>
          <p:cNvCxnSpPr/>
          <p:nvPr/>
        </p:nvCxnSpPr>
        <p:spPr>
          <a:xfrm>
            <a:off x="3164582" y="3965542"/>
            <a:ext cx="336866" cy="0"/>
          </a:xfrm>
          <a:prstGeom prst="straightConnector1">
            <a:avLst/>
          </a:prstGeom>
          <a:ln w="12700">
            <a:solidFill>
              <a:srgbClr val="7F98D7"/>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sp>
        <p:nvSpPr>
          <p:cNvPr id="90" name="TextBox 89"/>
          <p:cNvSpPr txBox="1"/>
          <p:nvPr/>
        </p:nvSpPr>
        <p:spPr>
          <a:xfrm>
            <a:off x="5256533" y="257464"/>
            <a:ext cx="567784" cy="230832"/>
          </a:xfrm>
          <a:prstGeom prst="rect">
            <a:avLst/>
          </a:prstGeom>
          <a:noFill/>
        </p:spPr>
        <p:txBody>
          <a:bodyPr wrap="square" rtlCol="0">
            <a:spAutoFit/>
          </a:bodyPr>
          <a:lstStyle/>
          <a:p>
            <a:pPr algn="r"/>
            <a:r>
              <a:rPr lang="es-CO" sz="900" dirty="0"/>
              <a:t>DMZ</a:t>
            </a:r>
          </a:p>
        </p:txBody>
      </p:sp>
      <p:sp>
        <p:nvSpPr>
          <p:cNvPr id="91" name="TextBox 90"/>
          <p:cNvSpPr txBox="1"/>
          <p:nvPr/>
        </p:nvSpPr>
        <p:spPr>
          <a:xfrm>
            <a:off x="5824317" y="257464"/>
            <a:ext cx="567784" cy="230832"/>
          </a:xfrm>
          <a:prstGeom prst="rect">
            <a:avLst/>
          </a:prstGeom>
          <a:noFill/>
        </p:spPr>
        <p:txBody>
          <a:bodyPr wrap="none" rtlCol="0">
            <a:spAutoFit/>
          </a:bodyPr>
          <a:lstStyle/>
          <a:p>
            <a:r>
              <a:rPr lang="es-CO" sz="900" dirty="0"/>
              <a:t>INT BBN</a:t>
            </a:r>
          </a:p>
        </p:txBody>
      </p:sp>
      <p:sp>
        <p:nvSpPr>
          <p:cNvPr id="92" name="Rectangle 91"/>
          <p:cNvSpPr/>
          <p:nvPr/>
        </p:nvSpPr>
        <p:spPr>
          <a:xfrm>
            <a:off x="4407654" y="1255380"/>
            <a:ext cx="757029" cy="219800"/>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a:solidFill>
                  <a:schemeClr val="tx1">
                    <a:lumMod val="85000"/>
                    <a:lumOff val="15000"/>
                  </a:schemeClr>
                </a:solidFill>
                <a:effectLst>
                  <a:outerShdw blurRad="38100" dist="38100" dir="2700000" algn="tl">
                    <a:srgbClr val="000000">
                      <a:alpha val="43137"/>
                    </a:srgbClr>
                  </a:outerShdw>
                </a:effectLst>
              </a:rPr>
              <a:t>Router</a:t>
            </a:r>
            <a:r>
              <a:rPr lang="es-CO" sz="700" dirty="0">
                <a:solidFill>
                  <a:schemeClr val="tx1">
                    <a:lumMod val="85000"/>
                    <a:lumOff val="15000"/>
                  </a:schemeClr>
                </a:solidFill>
                <a:effectLst>
                  <a:outerShdw blurRad="38100" dist="38100" dir="2700000" algn="tl">
                    <a:srgbClr val="000000">
                      <a:alpha val="43137"/>
                    </a:srgbClr>
                  </a:outerShdw>
                </a:effectLst>
              </a:rPr>
              <a:t> </a:t>
            </a:r>
            <a:r>
              <a:rPr lang="es-CO" sz="700" dirty="0" err="1">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93" name="Straight Arrow Connector 92"/>
          <p:cNvCxnSpPr/>
          <p:nvPr/>
        </p:nvCxnSpPr>
        <p:spPr>
          <a:xfrm>
            <a:off x="4359212" y="2710270"/>
            <a:ext cx="0" cy="861722"/>
          </a:xfrm>
          <a:prstGeom prst="straightConnector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813793" y="2311234"/>
            <a:ext cx="592268"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a:solidFill>
                  <a:schemeClr val="tx1">
                    <a:lumMod val="85000"/>
                    <a:lumOff val="15000"/>
                  </a:schemeClr>
                </a:solidFill>
                <a:effectLst>
                  <a:outerShdw blurRad="38100" dist="38100" dir="2700000" algn="tl">
                    <a:srgbClr val="000000">
                      <a:alpha val="43137"/>
                    </a:srgbClr>
                  </a:outerShdw>
                </a:effectLst>
              </a:rPr>
              <a:t>EXT</a:t>
            </a:r>
          </a:p>
        </p:txBody>
      </p:sp>
      <p:cxnSp>
        <p:nvCxnSpPr>
          <p:cNvPr id="98" name="Elbow Connector 97"/>
          <p:cNvCxnSpPr>
            <a:stCxn id="76" idx="2"/>
            <a:endCxn id="96" idx="3"/>
          </p:cNvCxnSpPr>
          <p:nvPr/>
        </p:nvCxnSpPr>
        <p:spPr>
          <a:xfrm rot="5400000">
            <a:off x="6196006" y="1482549"/>
            <a:ext cx="197891" cy="1777780"/>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02" name="Elbow Connector 101"/>
          <p:cNvCxnSpPr>
            <a:endCxn id="49" idx="1"/>
          </p:cNvCxnSpPr>
          <p:nvPr/>
        </p:nvCxnSpPr>
        <p:spPr>
          <a:xfrm rot="16200000" flipH="1">
            <a:off x="5314838" y="2686382"/>
            <a:ext cx="732367" cy="618671"/>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18" name="Straight Arrow Connector 117"/>
          <p:cNvCxnSpPr/>
          <p:nvPr/>
        </p:nvCxnSpPr>
        <p:spPr>
          <a:xfrm>
            <a:off x="3635985" y="1070032"/>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19" name="Straight Arrow Connector 118"/>
          <p:cNvCxnSpPr/>
          <p:nvPr/>
        </p:nvCxnSpPr>
        <p:spPr>
          <a:xfrm>
            <a:off x="4999646" y="1070032"/>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20" name="Straight Arrow Connector 119"/>
          <p:cNvCxnSpPr/>
          <p:nvPr/>
        </p:nvCxnSpPr>
        <p:spPr>
          <a:xfrm>
            <a:off x="3635983" y="921750"/>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21" name="Straight Arrow Connector 120"/>
          <p:cNvCxnSpPr/>
          <p:nvPr/>
        </p:nvCxnSpPr>
        <p:spPr>
          <a:xfrm>
            <a:off x="4999646" y="921750"/>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122" name="Rectangle 121"/>
          <p:cNvSpPr/>
          <p:nvPr/>
        </p:nvSpPr>
        <p:spPr>
          <a:xfrm>
            <a:off x="4532921" y="921748"/>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a:solidFill>
                  <a:schemeClr val="tx1">
                    <a:lumMod val="85000"/>
                    <a:lumOff val="15000"/>
                  </a:schemeClr>
                </a:solidFill>
              </a:rPr>
              <a:t>Router</a:t>
            </a:r>
            <a:endParaRPr lang="es-CO" sz="700" dirty="0">
              <a:solidFill>
                <a:schemeClr val="tx1">
                  <a:lumMod val="85000"/>
                  <a:lumOff val="15000"/>
                </a:schemeClr>
              </a:solidFill>
            </a:endParaRPr>
          </a:p>
        </p:txBody>
      </p:sp>
      <p:sp>
        <p:nvSpPr>
          <p:cNvPr id="83" name="Rectangle 82"/>
          <p:cNvSpPr/>
          <p:nvPr/>
        </p:nvSpPr>
        <p:spPr>
          <a:xfrm>
            <a:off x="3600080" y="609010"/>
            <a:ext cx="134312" cy="1840121"/>
          </a:xfrm>
          <a:prstGeom prst="rect">
            <a:avLst/>
          </a:prstGeom>
          <a:solidFill>
            <a:schemeClr val="accent6">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s-CO" sz="800" dirty="0">
                <a:solidFill>
                  <a:schemeClr val="tx1"/>
                </a:solidFill>
              </a:rPr>
              <a:t>LB </a:t>
            </a:r>
          </a:p>
          <a:p>
            <a:endParaRPr lang="es-CO" sz="800" dirty="0">
              <a:solidFill>
                <a:schemeClr val="tx1"/>
              </a:solidFill>
            </a:endParaRPr>
          </a:p>
          <a:p>
            <a:r>
              <a:rPr lang="es-CO" sz="800" dirty="0">
                <a:solidFill>
                  <a:schemeClr val="tx1"/>
                </a:solidFill>
              </a:rPr>
              <a:t>F5</a:t>
            </a:r>
          </a:p>
        </p:txBody>
      </p:sp>
      <p:sp>
        <p:nvSpPr>
          <p:cNvPr id="127" name="Rectangle 126"/>
          <p:cNvSpPr/>
          <p:nvPr/>
        </p:nvSpPr>
        <p:spPr>
          <a:xfrm>
            <a:off x="6707796" y="838811"/>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128" name="Group 127"/>
          <p:cNvGrpSpPr/>
          <p:nvPr/>
        </p:nvGrpSpPr>
        <p:grpSpPr>
          <a:xfrm>
            <a:off x="6506580" y="727843"/>
            <a:ext cx="402430" cy="323850"/>
            <a:chOff x="1433513" y="2510482"/>
            <a:chExt cx="402430" cy="323850"/>
          </a:xfrm>
        </p:grpSpPr>
        <p:sp>
          <p:nvSpPr>
            <p:cNvPr id="129" name="Oval 128"/>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13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1" name="Rectangle 130"/>
          <p:cNvSpPr/>
          <p:nvPr/>
        </p:nvSpPr>
        <p:spPr>
          <a:xfrm>
            <a:off x="6477545" y="1237202"/>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a:solidFill>
                  <a:schemeClr val="tx1">
                    <a:lumMod val="85000"/>
                    <a:lumOff val="15000"/>
                  </a:schemeClr>
                </a:solidFill>
                <a:effectLst>
                  <a:outerShdw blurRad="38100" dist="38100" dir="2700000" algn="tl">
                    <a:srgbClr val="000000">
                      <a:alpha val="43137"/>
                    </a:srgbClr>
                  </a:outerShdw>
                </a:effectLst>
              </a:rPr>
              <a:t>mgmt0</a:t>
            </a:r>
          </a:p>
        </p:txBody>
      </p:sp>
      <p:sp>
        <p:nvSpPr>
          <p:cNvPr id="132" name="Rectangle 131"/>
          <p:cNvSpPr/>
          <p:nvPr/>
        </p:nvSpPr>
        <p:spPr>
          <a:xfrm>
            <a:off x="4085489" y="2311234"/>
            <a:ext cx="547447"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a:solidFill>
                  <a:schemeClr val="tx1">
                    <a:lumMod val="85000"/>
                    <a:lumOff val="15000"/>
                  </a:schemeClr>
                </a:solidFill>
                <a:effectLst>
                  <a:outerShdw blurRad="38100" dist="38100" dir="2700000" algn="tl">
                    <a:srgbClr val="000000">
                      <a:alpha val="43137"/>
                    </a:srgbClr>
                  </a:outerShdw>
                </a:effectLst>
              </a:rPr>
              <a:t>Router</a:t>
            </a:r>
            <a:r>
              <a:rPr lang="es-CO" sz="700" dirty="0">
                <a:solidFill>
                  <a:schemeClr val="tx1">
                    <a:lumMod val="85000"/>
                    <a:lumOff val="15000"/>
                  </a:schemeClr>
                </a:solidFill>
                <a:effectLst>
                  <a:outerShdw blurRad="38100" dist="38100" dir="2700000" algn="tl">
                    <a:srgbClr val="000000">
                      <a:alpha val="43137"/>
                    </a:srgbClr>
                  </a:outerShdw>
                </a:effectLst>
              </a:rPr>
              <a:t> </a:t>
            </a:r>
            <a:r>
              <a:rPr lang="es-CO" sz="700" dirty="0" err="1">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134" name="Elbow Connector 133"/>
          <p:cNvCxnSpPr>
            <a:stCxn id="132" idx="0"/>
            <a:endCxn id="80" idx="1"/>
          </p:cNvCxnSpPr>
          <p:nvPr/>
        </p:nvCxnSpPr>
        <p:spPr>
          <a:xfrm rot="16200000" flipH="1">
            <a:off x="5374583" y="1295864"/>
            <a:ext cx="87592" cy="2118332"/>
          </a:xfrm>
          <a:prstGeom prst="bentConnector4">
            <a:avLst>
              <a:gd name="adj1" fmla="val -119699"/>
              <a:gd name="adj2" fmla="val 7853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9" name="Oval 138"/>
          <p:cNvSpPr/>
          <p:nvPr/>
        </p:nvSpPr>
        <p:spPr>
          <a:xfrm>
            <a:off x="5145250" y="3705156"/>
            <a:ext cx="172117" cy="187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bg1"/>
                </a:solidFill>
              </a:rPr>
              <a:t>2</a:t>
            </a:r>
          </a:p>
        </p:txBody>
      </p:sp>
      <p:sp>
        <p:nvSpPr>
          <p:cNvPr id="140" name="Oval 139"/>
          <p:cNvSpPr/>
          <p:nvPr/>
        </p:nvSpPr>
        <p:spPr>
          <a:xfrm>
            <a:off x="4199761" y="4265475"/>
            <a:ext cx="172117" cy="187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bg1"/>
                </a:solidFill>
              </a:rPr>
              <a:t>1</a:t>
            </a:r>
          </a:p>
        </p:txBody>
      </p:sp>
      <p:sp>
        <p:nvSpPr>
          <p:cNvPr id="141" name="Oval 140"/>
          <p:cNvSpPr/>
          <p:nvPr/>
        </p:nvSpPr>
        <p:spPr>
          <a:xfrm>
            <a:off x="4227768" y="3004482"/>
            <a:ext cx="172117" cy="187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bg1"/>
                </a:solidFill>
              </a:rPr>
              <a:t>3</a:t>
            </a:r>
          </a:p>
        </p:txBody>
      </p:sp>
      <p:sp>
        <p:nvSpPr>
          <p:cNvPr id="142" name="Oval 141"/>
          <p:cNvSpPr/>
          <p:nvPr/>
        </p:nvSpPr>
        <p:spPr>
          <a:xfrm>
            <a:off x="6720377" y="2211086"/>
            <a:ext cx="172117" cy="187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bg1"/>
                </a:solidFill>
              </a:rPr>
              <a:t>4</a:t>
            </a:r>
          </a:p>
        </p:txBody>
      </p:sp>
      <p:sp>
        <p:nvSpPr>
          <p:cNvPr id="143" name="Oval 142"/>
          <p:cNvSpPr/>
          <p:nvPr/>
        </p:nvSpPr>
        <p:spPr>
          <a:xfrm>
            <a:off x="6729750" y="1367584"/>
            <a:ext cx="172117" cy="1877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bg1"/>
                </a:solidFill>
              </a:rPr>
              <a:t>4</a:t>
            </a:r>
          </a:p>
        </p:txBody>
      </p:sp>
    </p:spTree>
    <p:extLst>
      <p:ext uri="{BB962C8B-B14F-4D97-AF65-F5344CB8AC3E}">
        <p14:creationId xmlns:p14="http://schemas.microsoft.com/office/powerpoint/2010/main" val="2624097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948644" y="2949456"/>
            <a:ext cx="69576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085221" y="3004457"/>
            <a:ext cx="618503" cy="369332"/>
          </a:xfrm>
          <a:prstGeom prst="rect">
            <a:avLst/>
          </a:prstGeom>
          <a:noFill/>
        </p:spPr>
        <p:txBody>
          <a:bodyPr wrap="none" rtlCol="0">
            <a:spAutoFit/>
          </a:bodyPr>
          <a:lstStyle/>
          <a:p>
            <a:r>
              <a:rPr lang="es-CO" dirty="0"/>
              <a:t>AWS</a:t>
            </a:r>
          </a:p>
        </p:txBody>
      </p:sp>
      <p:sp>
        <p:nvSpPr>
          <p:cNvPr id="38" name="Rectangle 37"/>
          <p:cNvSpPr/>
          <p:nvPr/>
        </p:nvSpPr>
        <p:spPr>
          <a:xfrm>
            <a:off x="3578536" y="3575098"/>
            <a:ext cx="1670670" cy="75627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t>API Manager</a:t>
            </a:r>
          </a:p>
        </p:txBody>
      </p:sp>
      <p:sp>
        <p:nvSpPr>
          <p:cNvPr id="39" name="Rectangle 38"/>
          <p:cNvSpPr/>
          <p:nvPr/>
        </p:nvSpPr>
        <p:spPr>
          <a:xfrm>
            <a:off x="2146440" y="3587407"/>
            <a:ext cx="983152" cy="756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t>API Portal</a:t>
            </a:r>
          </a:p>
        </p:txBody>
      </p:sp>
      <p:cxnSp>
        <p:nvCxnSpPr>
          <p:cNvPr id="40" name="Straight Arrow Connector 39"/>
          <p:cNvCxnSpPr/>
          <p:nvPr/>
        </p:nvCxnSpPr>
        <p:spPr>
          <a:xfrm flipH="1">
            <a:off x="5259263" y="3957061"/>
            <a:ext cx="293597" cy="0"/>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660" y="3702588"/>
            <a:ext cx="25512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5371686" y="3965542"/>
            <a:ext cx="1434750" cy="630942"/>
          </a:xfrm>
          <a:prstGeom prst="rect">
            <a:avLst/>
          </a:prstGeom>
          <a:noFill/>
        </p:spPr>
        <p:txBody>
          <a:bodyPr wrap="square" rtlCol="0">
            <a:spAutoFit/>
          </a:bodyPr>
          <a:lstStyle/>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Administrador API</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Aprueba publicaciones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Invita Consumidores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Aprueba APP Consumidoras</a:t>
            </a:r>
          </a:p>
          <a:p>
            <a:r>
              <a:rPr lang="es-CO" sz="7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Consulta analítica de uso API</a:t>
            </a:r>
          </a:p>
        </p:txBody>
      </p:sp>
      <p:cxnSp>
        <p:nvCxnSpPr>
          <p:cNvPr id="43" name="Straight Arrow Connector 42"/>
          <p:cNvCxnSpPr/>
          <p:nvPr/>
        </p:nvCxnSpPr>
        <p:spPr>
          <a:xfrm flipV="1">
            <a:off x="4399885" y="4292541"/>
            <a:ext cx="0" cy="321349"/>
          </a:xfrm>
          <a:prstGeom prst="straightConnector1">
            <a:avLst/>
          </a:prstGeom>
          <a:ln w="3175">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46"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9145" y="4390558"/>
            <a:ext cx="298592" cy="41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0147" y="4567459"/>
            <a:ext cx="288131"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4632936" y="4521557"/>
            <a:ext cx="1327852" cy="461665"/>
          </a:xfrm>
          <a:prstGeom prst="rect">
            <a:avLst/>
          </a:prstGeom>
          <a:noFill/>
        </p:spPr>
        <p:txBody>
          <a:bodyPr wrap="square" rtlCol="0">
            <a:spAutoFit/>
          </a:bodyPr>
          <a:lstStyle/>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Desarrolladores API</a:t>
            </a:r>
          </a:p>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Registran API</a:t>
            </a:r>
          </a:p>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Solicitan Publicación de API</a:t>
            </a:r>
          </a:p>
          <a:p>
            <a:r>
              <a:rPr lang="es-CO" sz="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Crean nuevas versiones</a:t>
            </a:r>
          </a:p>
        </p:txBody>
      </p:sp>
      <p:sp>
        <p:nvSpPr>
          <p:cNvPr id="49" name="Rectangle 48"/>
          <p:cNvSpPr/>
          <p:nvPr/>
        </p:nvSpPr>
        <p:spPr>
          <a:xfrm>
            <a:off x="5990357" y="3141830"/>
            <a:ext cx="1670670" cy="44014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t>API </a:t>
            </a:r>
            <a:r>
              <a:rPr lang="es-CO" sz="1100" dirty="0" err="1"/>
              <a:t>Analytics</a:t>
            </a:r>
            <a:endParaRPr lang="es-CO" sz="1100" dirty="0"/>
          </a:p>
        </p:txBody>
      </p:sp>
      <p:cxnSp>
        <p:nvCxnSpPr>
          <p:cNvPr id="50" name="Straight Connector 49"/>
          <p:cNvCxnSpPr/>
          <p:nvPr/>
        </p:nvCxnSpPr>
        <p:spPr>
          <a:xfrm>
            <a:off x="5824317" y="325173"/>
            <a:ext cx="0" cy="261596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0043" y="3514932"/>
            <a:ext cx="375311" cy="375311"/>
          </a:xfrm>
          <a:prstGeom prst="rect">
            <a:avLst/>
          </a:prstGeom>
        </p:spPr>
      </p:pic>
      <p:sp>
        <p:nvSpPr>
          <p:cNvPr id="54" name="TextBox 53"/>
          <p:cNvSpPr txBox="1"/>
          <p:nvPr/>
        </p:nvSpPr>
        <p:spPr>
          <a:xfrm>
            <a:off x="1279664" y="3867769"/>
            <a:ext cx="1322798" cy="830997"/>
          </a:xfrm>
          <a:prstGeom prst="rect">
            <a:avLst/>
          </a:prstGeom>
          <a:noFill/>
        </p:spPr>
        <p:txBody>
          <a:bodyPr wrap="none" rtlCol="0">
            <a:spAutoFit/>
          </a:bodyPr>
          <a:lstStyle/>
          <a:p>
            <a:r>
              <a:rPr lang="es-CO" sz="600" dirty="0">
                <a:latin typeface="Tahoma" panose="020B0604030504040204" pitchFamily="34" charset="0"/>
                <a:ea typeface="Tahoma" panose="020B0604030504040204" pitchFamily="34" charset="0"/>
                <a:cs typeface="Tahoma" panose="020B0604030504040204" pitchFamily="34" charset="0"/>
              </a:rPr>
              <a:t>Consumidores</a:t>
            </a:r>
          </a:p>
          <a:p>
            <a:r>
              <a:rPr lang="es-CO" sz="600" dirty="0">
                <a:latin typeface="Tahoma" panose="020B0604030504040204" pitchFamily="34" charset="0"/>
                <a:ea typeface="Tahoma" panose="020B0604030504040204" pitchFamily="34" charset="0"/>
                <a:cs typeface="Tahoma" panose="020B0604030504040204" pitchFamily="34" charset="0"/>
              </a:rPr>
              <a:t>Externos</a:t>
            </a:r>
          </a:p>
          <a:p>
            <a:r>
              <a:rPr lang="es-CO" sz="600" dirty="0">
                <a:latin typeface="Tahoma" panose="020B0604030504040204" pitchFamily="34" charset="0"/>
                <a:ea typeface="Tahoma" panose="020B0604030504040204" pitchFamily="34" charset="0"/>
                <a:cs typeface="Tahoma" panose="020B0604030504040204" pitchFamily="34" charset="0"/>
              </a:rPr>
              <a:t> - Identifican APIs TBK</a:t>
            </a:r>
          </a:p>
          <a:p>
            <a:r>
              <a:rPr lang="es-CO" sz="600" dirty="0">
                <a:latin typeface="Tahoma" panose="020B0604030504040204" pitchFamily="34" charset="0"/>
                <a:ea typeface="Tahoma" panose="020B0604030504040204" pitchFamily="34" charset="0"/>
                <a:cs typeface="Tahoma" panose="020B0604030504040204" pitchFamily="34" charset="0"/>
              </a:rPr>
              <a:t> - Consultan Planes suscripción</a:t>
            </a:r>
          </a:p>
          <a:p>
            <a:r>
              <a:rPr lang="es-CO" sz="600" dirty="0">
                <a:latin typeface="Tahoma" panose="020B0604030504040204" pitchFamily="34" charset="0"/>
                <a:ea typeface="Tahoma" panose="020B0604030504040204" pitchFamily="34" charset="0"/>
                <a:cs typeface="Tahoma" panose="020B0604030504040204" pitchFamily="34" charset="0"/>
              </a:rPr>
              <a:t> - Registran APP</a:t>
            </a:r>
          </a:p>
          <a:p>
            <a:r>
              <a:rPr lang="es-CO" sz="600" dirty="0">
                <a:latin typeface="Tahoma" panose="020B0604030504040204" pitchFamily="34" charset="0"/>
                <a:ea typeface="Tahoma" panose="020B0604030504040204" pitchFamily="34" charset="0"/>
                <a:cs typeface="Tahoma" panose="020B0604030504040204" pitchFamily="34" charset="0"/>
              </a:rPr>
              <a:t> - Suscriben APP</a:t>
            </a:r>
          </a:p>
          <a:p>
            <a:r>
              <a:rPr lang="es-CO" sz="600" dirty="0">
                <a:latin typeface="Tahoma" panose="020B0604030504040204" pitchFamily="34" charset="0"/>
                <a:ea typeface="Tahoma" panose="020B0604030504040204" pitchFamily="34" charset="0"/>
                <a:cs typeface="Tahoma" panose="020B0604030504040204" pitchFamily="34" charset="0"/>
              </a:rPr>
              <a:t> - Solicitan Aprobación APP a TBK</a:t>
            </a:r>
          </a:p>
          <a:p>
            <a:r>
              <a:rPr lang="es-CO" sz="600" dirty="0">
                <a:latin typeface="Tahoma" panose="020B0604030504040204" pitchFamily="34" charset="0"/>
                <a:ea typeface="Tahoma" panose="020B0604030504040204" pitchFamily="34" charset="0"/>
                <a:cs typeface="Tahoma" panose="020B0604030504040204" pitchFamily="34" charset="0"/>
              </a:rPr>
              <a:t> - Consultan Analítica de uso </a:t>
            </a:r>
          </a:p>
        </p:txBody>
      </p:sp>
      <p:sp>
        <p:nvSpPr>
          <p:cNvPr id="55" name="Rectangle 54"/>
          <p:cNvSpPr/>
          <p:nvPr/>
        </p:nvSpPr>
        <p:spPr>
          <a:xfrm>
            <a:off x="3922048"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DMZ</a:t>
            </a:r>
          </a:p>
        </p:txBody>
      </p:sp>
      <p:sp>
        <p:nvSpPr>
          <p:cNvPr id="56" name="Rectangle 55"/>
          <p:cNvSpPr/>
          <p:nvPr/>
        </p:nvSpPr>
        <p:spPr>
          <a:xfrm>
            <a:off x="3922048"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DMZ</a:t>
            </a:r>
          </a:p>
        </p:txBody>
      </p:sp>
      <p:cxnSp>
        <p:nvCxnSpPr>
          <p:cNvPr id="57" name="Straight Connector 56"/>
          <p:cNvCxnSpPr/>
          <p:nvPr/>
        </p:nvCxnSpPr>
        <p:spPr>
          <a:xfrm flipV="1">
            <a:off x="3863856" y="1504225"/>
            <a:ext cx="4351994" cy="83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481548" y="2080402"/>
            <a:ext cx="444352" cy="230832"/>
          </a:xfrm>
          <a:prstGeom prst="rect">
            <a:avLst/>
          </a:prstGeom>
          <a:noFill/>
        </p:spPr>
        <p:txBody>
          <a:bodyPr wrap="none" rtlCol="0">
            <a:spAutoFit/>
          </a:bodyPr>
          <a:lstStyle/>
          <a:p>
            <a:r>
              <a:rPr lang="es-CO" sz="900" dirty="0" err="1"/>
              <a:t>Paine</a:t>
            </a:r>
            <a:endParaRPr lang="es-CO" sz="900" dirty="0"/>
          </a:p>
        </p:txBody>
      </p:sp>
      <p:sp>
        <p:nvSpPr>
          <p:cNvPr id="61" name="TextBox 60"/>
          <p:cNvSpPr txBox="1"/>
          <p:nvPr/>
        </p:nvSpPr>
        <p:spPr>
          <a:xfrm>
            <a:off x="8518416" y="1024548"/>
            <a:ext cx="407484" cy="230832"/>
          </a:xfrm>
          <a:prstGeom prst="rect">
            <a:avLst/>
          </a:prstGeom>
          <a:noFill/>
        </p:spPr>
        <p:txBody>
          <a:bodyPr wrap="none" rtlCol="0">
            <a:spAutoFit/>
          </a:bodyPr>
          <a:lstStyle/>
          <a:p>
            <a:r>
              <a:rPr lang="es-CO" sz="900" dirty="0" err="1"/>
              <a:t>Liray</a:t>
            </a:r>
            <a:endParaRPr lang="es-CO" sz="900" dirty="0"/>
          </a:p>
        </p:txBody>
      </p:sp>
      <p:sp>
        <p:nvSpPr>
          <p:cNvPr id="62" name="Rectangle 61"/>
          <p:cNvSpPr/>
          <p:nvPr/>
        </p:nvSpPr>
        <p:spPr>
          <a:xfrm>
            <a:off x="6381822" y="1681539"/>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INT</a:t>
            </a:r>
          </a:p>
        </p:txBody>
      </p:sp>
      <p:sp>
        <p:nvSpPr>
          <p:cNvPr id="63" name="Rectangle 62"/>
          <p:cNvSpPr/>
          <p:nvPr/>
        </p:nvSpPr>
        <p:spPr>
          <a:xfrm>
            <a:off x="6381822" y="609010"/>
            <a:ext cx="1641276" cy="756270"/>
          </a:xfrm>
          <a:prstGeom prst="rect">
            <a:avLst/>
          </a:prstGeom>
          <a:solidFill>
            <a:schemeClr val="accent2">
              <a:lumMod val="40000"/>
              <a:lumOff val="60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900" dirty="0" err="1">
                <a:solidFill>
                  <a:schemeClr val="tx1"/>
                </a:solidFill>
              </a:rPr>
              <a:t>Datapower</a:t>
            </a:r>
            <a:r>
              <a:rPr lang="es-CO" sz="900" dirty="0">
                <a:solidFill>
                  <a:schemeClr val="tx1"/>
                </a:solidFill>
              </a:rPr>
              <a:t> INT</a:t>
            </a:r>
          </a:p>
        </p:txBody>
      </p:sp>
      <p:pic>
        <p:nvPicPr>
          <p:cNvPr id="67"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7765" y="1145365"/>
            <a:ext cx="474834" cy="47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7969" y="1027857"/>
            <a:ext cx="4766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2515045" y="1531235"/>
            <a:ext cx="649537" cy="276999"/>
          </a:xfrm>
          <a:prstGeom prst="rect">
            <a:avLst/>
          </a:prstGeom>
          <a:noFill/>
        </p:spPr>
        <p:txBody>
          <a:bodyPr wrap="none" rtlCol="0">
            <a:spAutoFit/>
          </a:bodyPr>
          <a:lstStyle/>
          <a:p>
            <a:r>
              <a:rPr lang="es-CO" sz="600" dirty="0" err="1">
                <a:latin typeface="Tahoma" panose="020B0604030504040204" pitchFamily="34" charset="0"/>
                <a:ea typeface="Tahoma" panose="020B0604030504040204" pitchFamily="34" charset="0"/>
                <a:cs typeface="Tahoma" panose="020B0604030504040204" pitchFamily="34" charset="0"/>
              </a:rPr>
              <a:t>APPs</a:t>
            </a:r>
            <a:r>
              <a:rPr lang="es-CO" sz="600" dirty="0">
                <a:latin typeface="Tahoma" panose="020B0604030504040204" pitchFamily="34" charset="0"/>
                <a:ea typeface="Tahoma" panose="020B0604030504040204" pitchFamily="34" charset="0"/>
                <a:cs typeface="Tahoma" panose="020B0604030504040204" pitchFamily="34" charset="0"/>
              </a:rPr>
              <a:t> de los </a:t>
            </a:r>
          </a:p>
          <a:p>
            <a:r>
              <a:rPr lang="es-CO" sz="600" dirty="0">
                <a:latin typeface="Tahoma" panose="020B0604030504040204" pitchFamily="34" charset="0"/>
                <a:ea typeface="Tahoma" panose="020B0604030504040204" pitchFamily="34" charset="0"/>
                <a:cs typeface="Tahoma" panose="020B0604030504040204" pitchFamily="34" charset="0"/>
              </a:rPr>
              <a:t>consumidores</a:t>
            </a:r>
          </a:p>
        </p:txBody>
      </p:sp>
      <p:cxnSp>
        <p:nvCxnSpPr>
          <p:cNvPr id="70" name="Straight Arrow Connector 69"/>
          <p:cNvCxnSpPr/>
          <p:nvPr/>
        </p:nvCxnSpPr>
        <p:spPr>
          <a:xfrm>
            <a:off x="3635985" y="2061126"/>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1" name="Straight Arrow Connector 70"/>
          <p:cNvCxnSpPr/>
          <p:nvPr/>
        </p:nvCxnSpPr>
        <p:spPr>
          <a:xfrm>
            <a:off x="4999646" y="2061126"/>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72" name="Straight Arrow Connector 71"/>
          <p:cNvCxnSpPr/>
          <p:nvPr/>
        </p:nvCxnSpPr>
        <p:spPr>
          <a:xfrm>
            <a:off x="3635983" y="1912844"/>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73" name="Straight Arrow Connector 72"/>
          <p:cNvCxnSpPr/>
          <p:nvPr/>
        </p:nvCxnSpPr>
        <p:spPr>
          <a:xfrm>
            <a:off x="4999646" y="1912844"/>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75" name="Rectangle 74"/>
          <p:cNvSpPr/>
          <p:nvPr/>
        </p:nvSpPr>
        <p:spPr>
          <a:xfrm>
            <a:off x="4532921" y="1912842"/>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a:solidFill>
                  <a:schemeClr val="tx1">
                    <a:lumMod val="85000"/>
                    <a:lumOff val="15000"/>
                  </a:schemeClr>
                </a:solidFill>
              </a:rPr>
              <a:t>Router</a:t>
            </a:r>
            <a:endParaRPr lang="es-CO" sz="700" dirty="0">
              <a:solidFill>
                <a:schemeClr val="tx1">
                  <a:lumMod val="85000"/>
                  <a:lumOff val="15000"/>
                </a:schemeClr>
              </a:solidFill>
            </a:endParaRPr>
          </a:p>
        </p:txBody>
      </p:sp>
      <p:sp>
        <p:nvSpPr>
          <p:cNvPr id="76" name="Rectangle 75"/>
          <p:cNvSpPr/>
          <p:nvPr/>
        </p:nvSpPr>
        <p:spPr>
          <a:xfrm>
            <a:off x="6707796" y="1912843"/>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77" name="Group 76"/>
          <p:cNvGrpSpPr/>
          <p:nvPr/>
        </p:nvGrpSpPr>
        <p:grpSpPr>
          <a:xfrm>
            <a:off x="6506580" y="1801875"/>
            <a:ext cx="402430" cy="323850"/>
            <a:chOff x="1433513" y="2510482"/>
            <a:chExt cx="402430" cy="323850"/>
          </a:xfrm>
        </p:grpSpPr>
        <p:sp>
          <p:nvSpPr>
            <p:cNvPr id="78" name="Oval 77"/>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79"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0" name="Rectangle 79"/>
          <p:cNvSpPr/>
          <p:nvPr/>
        </p:nvSpPr>
        <p:spPr>
          <a:xfrm>
            <a:off x="6477545" y="2311234"/>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a:solidFill>
                  <a:schemeClr val="tx1">
                    <a:lumMod val="85000"/>
                    <a:lumOff val="15000"/>
                  </a:schemeClr>
                </a:solidFill>
                <a:effectLst>
                  <a:outerShdw blurRad="38100" dist="38100" dir="2700000" algn="tl">
                    <a:srgbClr val="000000">
                      <a:alpha val="43137"/>
                    </a:srgbClr>
                  </a:outerShdw>
                </a:effectLst>
              </a:rPr>
              <a:t>mgmt0</a:t>
            </a:r>
          </a:p>
        </p:txBody>
      </p:sp>
      <p:cxnSp>
        <p:nvCxnSpPr>
          <p:cNvPr id="84" name="Straight Arrow Connector 83"/>
          <p:cNvCxnSpPr/>
          <p:nvPr/>
        </p:nvCxnSpPr>
        <p:spPr>
          <a:xfrm>
            <a:off x="3164582" y="3965542"/>
            <a:ext cx="336866" cy="0"/>
          </a:xfrm>
          <a:prstGeom prst="straightConnector1">
            <a:avLst/>
          </a:prstGeom>
          <a:ln w="12700">
            <a:solidFill>
              <a:srgbClr val="7F98D7"/>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sp>
        <p:nvSpPr>
          <p:cNvPr id="90" name="TextBox 89"/>
          <p:cNvSpPr txBox="1"/>
          <p:nvPr/>
        </p:nvSpPr>
        <p:spPr>
          <a:xfrm>
            <a:off x="5256533" y="257464"/>
            <a:ext cx="567784" cy="230832"/>
          </a:xfrm>
          <a:prstGeom prst="rect">
            <a:avLst/>
          </a:prstGeom>
          <a:noFill/>
        </p:spPr>
        <p:txBody>
          <a:bodyPr wrap="square" rtlCol="0">
            <a:spAutoFit/>
          </a:bodyPr>
          <a:lstStyle/>
          <a:p>
            <a:pPr algn="r"/>
            <a:r>
              <a:rPr lang="es-CO" sz="900" dirty="0"/>
              <a:t>DMZ</a:t>
            </a:r>
          </a:p>
        </p:txBody>
      </p:sp>
      <p:sp>
        <p:nvSpPr>
          <p:cNvPr id="91" name="TextBox 90"/>
          <p:cNvSpPr txBox="1"/>
          <p:nvPr/>
        </p:nvSpPr>
        <p:spPr>
          <a:xfrm>
            <a:off x="5824317" y="257464"/>
            <a:ext cx="567784" cy="230832"/>
          </a:xfrm>
          <a:prstGeom prst="rect">
            <a:avLst/>
          </a:prstGeom>
          <a:noFill/>
        </p:spPr>
        <p:txBody>
          <a:bodyPr wrap="none" rtlCol="0">
            <a:spAutoFit/>
          </a:bodyPr>
          <a:lstStyle/>
          <a:p>
            <a:r>
              <a:rPr lang="es-CO" sz="900" dirty="0"/>
              <a:t>INT BBN</a:t>
            </a:r>
          </a:p>
        </p:txBody>
      </p:sp>
      <p:sp>
        <p:nvSpPr>
          <p:cNvPr id="92" name="Rectangle 91"/>
          <p:cNvSpPr/>
          <p:nvPr/>
        </p:nvSpPr>
        <p:spPr>
          <a:xfrm>
            <a:off x="4407654" y="1255380"/>
            <a:ext cx="757029" cy="219800"/>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a:solidFill>
                  <a:schemeClr val="tx1">
                    <a:lumMod val="85000"/>
                    <a:lumOff val="15000"/>
                  </a:schemeClr>
                </a:solidFill>
                <a:effectLst>
                  <a:outerShdw blurRad="38100" dist="38100" dir="2700000" algn="tl">
                    <a:srgbClr val="000000">
                      <a:alpha val="43137"/>
                    </a:srgbClr>
                  </a:outerShdw>
                </a:effectLst>
              </a:rPr>
              <a:t>Router</a:t>
            </a:r>
            <a:r>
              <a:rPr lang="es-CO" sz="700" dirty="0">
                <a:solidFill>
                  <a:schemeClr val="tx1">
                    <a:lumMod val="85000"/>
                    <a:lumOff val="15000"/>
                  </a:schemeClr>
                </a:solidFill>
                <a:effectLst>
                  <a:outerShdw blurRad="38100" dist="38100" dir="2700000" algn="tl">
                    <a:srgbClr val="000000">
                      <a:alpha val="43137"/>
                    </a:srgbClr>
                  </a:outerShdw>
                </a:effectLst>
              </a:rPr>
              <a:t> </a:t>
            </a:r>
            <a:r>
              <a:rPr lang="es-CO" sz="700" dirty="0" err="1">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93" name="Straight Arrow Connector 92"/>
          <p:cNvCxnSpPr/>
          <p:nvPr/>
        </p:nvCxnSpPr>
        <p:spPr>
          <a:xfrm>
            <a:off x="4359212" y="2710270"/>
            <a:ext cx="0" cy="861722"/>
          </a:xfrm>
          <a:prstGeom prst="straightConnector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813793" y="2311234"/>
            <a:ext cx="592268"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a:solidFill>
                  <a:schemeClr val="tx1">
                    <a:lumMod val="85000"/>
                    <a:lumOff val="15000"/>
                  </a:schemeClr>
                </a:solidFill>
                <a:effectLst>
                  <a:outerShdw blurRad="38100" dist="38100" dir="2700000" algn="tl">
                    <a:srgbClr val="000000">
                      <a:alpha val="43137"/>
                    </a:srgbClr>
                  </a:outerShdw>
                </a:effectLst>
              </a:rPr>
              <a:t>EXT</a:t>
            </a:r>
          </a:p>
        </p:txBody>
      </p:sp>
      <p:cxnSp>
        <p:nvCxnSpPr>
          <p:cNvPr id="98" name="Elbow Connector 97"/>
          <p:cNvCxnSpPr>
            <a:stCxn id="76" idx="2"/>
            <a:endCxn id="96" idx="3"/>
          </p:cNvCxnSpPr>
          <p:nvPr/>
        </p:nvCxnSpPr>
        <p:spPr>
          <a:xfrm rot="5400000">
            <a:off x="6196006" y="1482549"/>
            <a:ext cx="197891" cy="1777780"/>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02" name="Elbow Connector 101"/>
          <p:cNvCxnSpPr>
            <a:endCxn id="49" idx="1"/>
          </p:cNvCxnSpPr>
          <p:nvPr/>
        </p:nvCxnSpPr>
        <p:spPr>
          <a:xfrm rot="16200000" flipH="1">
            <a:off x="5314838" y="2686382"/>
            <a:ext cx="732367" cy="618671"/>
          </a:xfrm>
          <a:prstGeom prst="bentConnector2">
            <a:avLst/>
          </a:prstGeom>
          <a:ln w="12700">
            <a:solidFill>
              <a:schemeClr val="accent2">
                <a:lumMod val="75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18" name="Straight Arrow Connector 117"/>
          <p:cNvCxnSpPr/>
          <p:nvPr/>
        </p:nvCxnSpPr>
        <p:spPr>
          <a:xfrm>
            <a:off x="3635985" y="1070032"/>
            <a:ext cx="849313"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19" name="Straight Arrow Connector 118"/>
          <p:cNvCxnSpPr/>
          <p:nvPr/>
        </p:nvCxnSpPr>
        <p:spPr>
          <a:xfrm>
            <a:off x="4999646" y="1070032"/>
            <a:ext cx="1312862" cy="0"/>
          </a:xfrm>
          <a:prstGeom prst="straightConnector1">
            <a:avLst/>
          </a:prstGeom>
          <a:ln w="12700">
            <a:solidFill>
              <a:schemeClr val="accent3">
                <a:lumMod val="50000"/>
              </a:schemeClr>
            </a:solidFill>
            <a:headEnd type="arrow" w="med" len="med"/>
            <a:tailEnd type="none" w="med" len="med"/>
          </a:ln>
        </p:spPr>
        <p:style>
          <a:lnRef idx="1">
            <a:schemeClr val="accent1"/>
          </a:lnRef>
          <a:fillRef idx="2">
            <a:schemeClr val="accent1"/>
          </a:fillRef>
          <a:effectRef idx="1">
            <a:schemeClr val="accent1"/>
          </a:effectRef>
          <a:fontRef idx="minor">
            <a:schemeClr val="dk1"/>
          </a:fontRef>
        </p:style>
      </p:cxnSp>
      <p:cxnSp>
        <p:nvCxnSpPr>
          <p:cNvPr id="120" name="Straight Arrow Connector 119"/>
          <p:cNvCxnSpPr/>
          <p:nvPr/>
        </p:nvCxnSpPr>
        <p:spPr>
          <a:xfrm>
            <a:off x="3635983" y="921750"/>
            <a:ext cx="896938"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cxnSp>
        <p:nvCxnSpPr>
          <p:cNvPr id="121" name="Straight Arrow Connector 120"/>
          <p:cNvCxnSpPr/>
          <p:nvPr/>
        </p:nvCxnSpPr>
        <p:spPr>
          <a:xfrm>
            <a:off x="4999646" y="921750"/>
            <a:ext cx="1312862" cy="0"/>
          </a:xfrm>
          <a:prstGeom prst="straightConnector1">
            <a:avLst/>
          </a:prstGeom>
          <a:ln w="12700">
            <a:solidFill>
              <a:schemeClr val="accent3">
                <a:lumMod val="50000"/>
              </a:schemeClr>
            </a:solidFill>
            <a:tailEnd type="arrow"/>
          </a:ln>
        </p:spPr>
        <p:style>
          <a:lnRef idx="1">
            <a:schemeClr val="accent1"/>
          </a:lnRef>
          <a:fillRef idx="2">
            <a:schemeClr val="accent1"/>
          </a:fillRef>
          <a:effectRef idx="1">
            <a:schemeClr val="accent1"/>
          </a:effectRef>
          <a:fontRef idx="minor">
            <a:schemeClr val="dk1"/>
          </a:fontRef>
        </p:style>
      </p:cxnSp>
      <p:sp>
        <p:nvSpPr>
          <p:cNvPr id="122" name="Rectangle 121"/>
          <p:cNvSpPr/>
          <p:nvPr/>
        </p:nvSpPr>
        <p:spPr>
          <a:xfrm>
            <a:off x="4532921" y="921748"/>
            <a:ext cx="466725" cy="212883"/>
          </a:xfrm>
          <a:prstGeom prst="rect">
            <a:avLst/>
          </a:prstGeom>
          <a:solidFill>
            <a:schemeClr val="accent6">
              <a:lumMod val="60000"/>
              <a:lumOff val="40000"/>
            </a:schemeClr>
          </a:solidFill>
          <a:ln w="12700">
            <a:solidFill>
              <a:srgbClr val="C8CDFC"/>
            </a:solidFill>
          </a:ln>
        </p:spPr>
        <p:txBody>
          <a:bodyPr rtlCol="0" anchor="ctr">
            <a:noAutofit/>
          </a:bodyPr>
          <a:lstStyle/>
          <a:p>
            <a:pPr algn="l"/>
            <a:r>
              <a:rPr lang="es-CO" sz="700" dirty="0" err="1">
                <a:solidFill>
                  <a:schemeClr val="tx1">
                    <a:lumMod val="85000"/>
                    <a:lumOff val="15000"/>
                  </a:schemeClr>
                </a:solidFill>
              </a:rPr>
              <a:t>Router</a:t>
            </a:r>
            <a:endParaRPr lang="es-CO" sz="700" dirty="0">
              <a:solidFill>
                <a:schemeClr val="tx1">
                  <a:lumMod val="85000"/>
                  <a:lumOff val="15000"/>
                </a:schemeClr>
              </a:solidFill>
            </a:endParaRPr>
          </a:p>
        </p:txBody>
      </p:sp>
      <p:sp>
        <p:nvSpPr>
          <p:cNvPr id="127" name="Rectangle 126"/>
          <p:cNvSpPr/>
          <p:nvPr/>
        </p:nvSpPr>
        <p:spPr>
          <a:xfrm>
            <a:off x="6707796" y="838811"/>
            <a:ext cx="952090" cy="35965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900" dirty="0" err="1">
                <a:solidFill>
                  <a:schemeClr val="tx1">
                    <a:lumMod val="85000"/>
                    <a:lumOff val="15000"/>
                  </a:schemeClr>
                </a:solidFill>
                <a:effectLst>
                  <a:outerShdw blurRad="38100" dist="38100" dir="2700000" algn="tl">
                    <a:srgbClr val="000000">
                      <a:alpha val="43137"/>
                    </a:srgbClr>
                  </a:outerShdw>
                </a:effectLst>
              </a:rPr>
              <a:t>APIGw</a:t>
            </a:r>
            <a:endParaRPr lang="es-CO" sz="900" dirty="0">
              <a:solidFill>
                <a:schemeClr val="tx1">
                  <a:lumMod val="85000"/>
                  <a:lumOff val="15000"/>
                </a:schemeClr>
              </a:solidFill>
              <a:effectLst>
                <a:outerShdw blurRad="38100" dist="38100" dir="2700000" algn="tl">
                  <a:srgbClr val="000000">
                    <a:alpha val="43137"/>
                  </a:srgbClr>
                </a:outerShdw>
              </a:effectLst>
            </a:endParaRPr>
          </a:p>
        </p:txBody>
      </p:sp>
      <p:grpSp>
        <p:nvGrpSpPr>
          <p:cNvPr id="128" name="Group 127"/>
          <p:cNvGrpSpPr/>
          <p:nvPr/>
        </p:nvGrpSpPr>
        <p:grpSpPr>
          <a:xfrm>
            <a:off x="6506580" y="727843"/>
            <a:ext cx="402430" cy="323850"/>
            <a:chOff x="1433513" y="2510482"/>
            <a:chExt cx="402430" cy="323850"/>
          </a:xfrm>
        </p:grpSpPr>
        <p:sp>
          <p:nvSpPr>
            <p:cNvPr id="129" name="Oval 128"/>
            <p:cNvSpPr/>
            <p:nvPr/>
          </p:nvSpPr>
          <p:spPr>
            <a:xfrm>
              <a:off x="1533524" y="2510482"/>
              <a:ext cx="302419" cy="323850"/>
            </a:xfrm>
            <a:prstGeom prst="ellipse">
              <a:avLst/>
            </a:prstGeom>
            <a:solidFill>
              <a:schemeClr val="bg1"/>
            </a:solidFill>
            <a:ln w="12700">
              <a:noFill/>
            </a:ln>
          </p:spPr>
          <p:txBody>
            <a:bodyPr rtlCol="0" anchor="ctr">
              <a:noAutofit/>
            </a:bodyPr>
            <a:lstStyle/>
            <a:p>
              <a:pPr algn="l"/>
              <a:endParaRPr lang="es-CO" dirty="0">
                <a:solidFill>
                  <a:schemeClr val="tx1">
                    <a:lumMod val="85000"/>
                    <a:lumOff val="15000"/>
                  </a:schemeClr>
                </a:solidFill>
                <a:effectLst>
                  <a:outerShdw blurRad="38100" dist="38100" dir="2700000" algn="tl">
                    <a:srgbClr val="000000">
                      <a:alpha val="43137"/>
                    </a:srgbClr>
                  </a:outerShdw>
                </a:effectLst>
              </a:endParaRPr>
            </a:p>
          </p:txBody>
        </p:sp>
        <p:pic>
          <p:nvPicPr>
            <p:cNvPr id="13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3513" y="2510482"/>
              <a:ext cx="3952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1" name="Rectangle 130"/>
          <p:cNvSpPr/>
          <p:nvPr/>
        </p:nvSpPr>
        <p:spPr>
          <a:xfrm>
            <a:off x="6477545" y="1237202"/>
            <a:ext cx="489071" cy="175184"/>
          </a:xfrm>
          <a:prstGeom prst="rect">
            <a:avLst/>
          </a:prstGeom>
          <a:solidFill>
            <a:schemeClr val="bg1"/>
          </a:solidFill>
          <a:ln w="12700">
            <a:solidFill>
              <a:schemeClr val="accent4">
                <a:lumMod val="75000"/>
              </a:schemeClr>
            </a:solidFill>
          </a:ln>
        </p:spPr>
        <p:txBody>
          <a:bodyPr rtlCol="0" anchor="t">
            <a:noAutofit/>
          </a:bodyPr>
          <a:lstStyle/>
          <a:p>
            <a:pPr algn="ctr"/>
            <a:r>
              <a:rPr lang="es-CO" sz="700" dirty="0">
                <a:solidFill>
                  <a:schemeClr val="tx1">
                    <a:lumMod val="85000"/>
                    <a:lumOff val="15000"/>
                  </a:schemeClr>
                </a:solidFill>
                <a:effectLst>
                  <a:outerShdw blurRad="38100" dist="38100" dir="2700000" algn="tl">
                    <a:srgbClr val="000000">
                      <a:alpha val="43137"/>
                    </a:srgbClr>
                  </a:outerShdw>
                </a:effectLst>
              </a:rPr>
              <a:t>mgmt0</a:t>
            </a:r>
          </a:p>
        </p:txBody>
      </p:sp>
      <p:sp>
        <p:nvSpPr>
          <p:cNvPr id="132" name="Rectangle 131"/>
          <p:cNvSpPr/>
          <p:nvPr/>
        </p:nvSpPr>
        <p:spPr>
          <a:xfrm>
            <a:off x="4085489" y="2311234"/>
            <a:ext cx="547447" cy="318301"/>
          </a:xfrm>
          <a:prstGeom prst="rect">
            <a:avLst/>
          </a:prstGeom>
          <a:solidFill>
            <a:schemeClr val="accent3">
              <a:lumMod val="60000"/>
              <a:lumOff val="40000"/>
            </a:schemeClr>
          </a:solidFill>
          <a:ln w="12700">
            <a:solidFill>
              <a:schemeClr val="accent4">
                <a:lumMod val="75000"/>
              </a:schemeClr>
            </a:solidFill>
          </a:ln>
        </p:spPr>
        <p:txBody>
          <a:bodyPr rtlCol="0" anchor="t">
            <a:noAutofit/>
          </a:bodyPr>
          <a:lstStyle/>
          <a:p>
            <a:pPr algn="ctr"/>
            <a:r>
              <a:rPr lang="es-CO" sz="700" dirty="0" err="1">
                <a:solidFill>
                  <a:schemeClr val="tx1">
                    <a:lumMod val="85000"/>
                    <a:lumOff val="15000"/>
                  </a:schemeClr>
                </a:solidFill>
                <a:effectLst>
                  <a:outerShdw blurRad="38100" dist="38100" dir="2700000" algn="tl">
                    <a:srgbClr val="000000">
                      <a:alpha val="43137"/>
                    </a:srgbClr>
                  </a:outerShdw>
                </a:effectLst>
              </a:rPr>
              <a:t>Router</a:t>
            </a:r>
            <a:r>
              <a:rPr lang="es-CO" sz="700" dirty="0">
                <a:solidFill>
                  <a:schemeClr val="tx1">
                    <a:lumMod val="85000"/>
                    <a:lumOff val="15000"/>
                  </a:schemeClr>
                </a:solidFill>
                <a:effectLst>
                  <a:outerShdw blurRad="38100" dist="38100" dir="2700000" algn="tl">
                    <a:srgbClr val="000000">
                      <a:alpha val="43137"/>
                    </a:srgbClr>
                  </a:outerShdw>
                </a:effectLst>
              </a:rPr>
              <a:t> </a:t>
            </a:r>
            <a:r>
              <a:rPr lang="es-CO" sz="700" dirty="0" err="1">
                <a:solidFill>
                  <a:schemeClr val="tx1">
                    <a:lumMod val="85000"/>
                    <a:lumOff val="15000"/>
                  </a:schemeClr>
                </a:solidFill>
                <a:effectLst>
                  <a:outerShdw blurRad="38100" dist="38100" dir="2700000" algn="tl">
                    <a:srgbClr val="000000">
                      <a:alpha val="43137"/>
                    </a:srgbClr>
                  </a:outerShdw>
                </a:effectLst>
              </a:rPr>
              <a:t>Adm</a:t>
            </a:r>
            <a:endParaRPr lang="es-CO" sz="700" dirty="0">
              <a:solidFill>
                <a:schemeClr val="tx1">
                  <a:lumMod val="85000"/>
                  <a:lumOff val="15000"/>
                </a:schemeClr>
              </a:solidFill>
              <a:effectLst>
                <a:outerShdw blurRad="38100" dist="38100" dir="2700000" algn="tl">
                  <a:srgbClr val="000000">
                    <a:alpha val="43137"/>
                  </a:srgbClr>
                </a:outerShdw>
              </a:effectLst>
            </a:endParaRPr>
          </a:p>
        </p:txBody>
      </p:sp>
      <p:cxnSp>
        <p:nvCxnSpPr>
          <p:cNvPr id="134" name="Elbow Connector 133"/>
          <p:cNvCxnSpPr>
            <a:stCxn id="132" idx="0"/>
            <a:endCxn id="80" idx="1"/>
          </p:cNvCxnSpPr>
          <p:nvPr/>
        </p:nvCxnSpPr>
        <p:spPr>
          <a:xfrm rot="16200000" flipH="1">
            <a:off x="5374583" y="1295864"/>
            <a:ext cx="87592" cy="2118332"/>
          </a:xfrm>
          <a:prstGeom prst="bentConnector4">
            <a:avLst>
              <a:gd name="adj1" fmla="val -119699"/>
              <a:gd name="adj2" fmla="val 7853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2060381" y="3611286"/>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1</a:t>
            </a:r>
          </a:p>
        </p:txBody>
      </p:sp>
      <p:sp>
        <p:nvSpPr>
          <p:cNvPr id="141" name="Oval 140"/>
          <p:cNvSpPr/>
          <p:nvPr/>
        </p:nvSpPr>
        <p:spPr>
          <a:xfrm>
            <a:off x="5210803" y="3673179"/>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3</a:t>
            </a:r>
          </a:p>
        </p:txBody>
      </p:sp>
      <p:sp>
        <p:nvSpPr>
          <p:cNvPr id="142" name="Oval 141"/>
          <p:cNvSpPr/>
          <p:nvPr/>
        </p:nvSpPr>
        <p:spPr>
          <a:xfrm>
            <a:off x="3285500" y="882292"/>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4</a:t>
            </a:r>
          </a:p>
        </p:txBody>
      </p:sp>
      <p:sp>
        <p:nvSpPr>
          <p:cNvPr id="143" name="Oval 142"/>
          <p:cNvSpPr/>
          <p:nvPr/>
        </p:nvSpPr>
        <p:spPr>
          <a:xfrm>
            <a:off x="6392101" y="651071"/>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5</a:t>
            </a:r>
          </a:p>
        </p:txBody>
      </p:sp>
      <p:cxnSp>
        <p:nvCxnSpPr>
          <p:cNvPr id="64" name="Elbow Connector 63"/>
          <p:cNvCxnSpPr>
            <a:endCxn id="67" idx="1"/>
          </p:cNvCxnSpPr>
          <p:nvPr/>
        </p:nvCxnSpPr>
        <p:spPr>
          <a:xfrm rot="5400000" flipH="1" flipV="1">
            <a:off x="1051648" y="2178551"/>
            <a:ext cx="2080202" cy="492032"/>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9" name="Oval 138"/>
          <p:cNvSpPr/>
          <p:nvPr/>
        </p:nvSpPr>
        <p:spPr>
          <a:xfrm>
            <a:off x="3246956" y="1461454"/>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2</a:t>
            </a:r>
          </a:p>
        </p:txBody>
      </p:sp>
      <p:cxnSp>
        <p:nvCxnSpPr>
          <p:cNvPr id="65" name="Elbow Connector 64"/>
          <p:cNvCxnSpPr/>
          <p:nvPr/>
        </p:nvCxnSpPr>
        <p:spPr>
          <a:xfrm>
            <a:off x="3080084" y="1401189"/>
            <a:ext cx="498452" cy="12700"/>
          </a:xfrm>
          <a:prstGeom prst="bentConnector3">
            <a:avLst>
              <a:gd name="adj1" fmla="val 50000"/>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3588434" y="470643"/>
            <a:ext cx="134312" cy="1840121"/>
          </a:xfrm>
          <a:prstGeom prst="rect">
            <a:avLst/>
          </a:prstGeom>
          <a:solidFill>
            <a:schemeClr val="accent6">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s-CO" sz="800" dirty="0">
                <a:solidFill>
                  <a:schemeClr val="tx1"/>
                </a:solidFill>
              </a:rPr>
              <a:t>LB</a:t>
            </a:r>
          </a:p>
          <a:p>
            <a:endParaRPr lang="es-CO" sz="800" dirty="0">
              <a:solidFill>
                <a:schemeClr val="tx1"/>
              </a:solidFill>
            </a:endParaRPr>
          </a:p>
          <a:p>
            <a:r>
              <a:rPr lang="es-CO" sz="800" dirty="0">
                <a:solidFill>
                  <a:schemeClr val="tx1"/>
                </a:solidFill>
              </a:rPr>
              <a:t>F5</a:t>
            </a:r>
          </a:p>
        </p:txBody>
      </p:sp>
      <p:cxnSp>
        <p:nvCxnSpPr>
          <p:cNvPr id="81" name="Elbow Connector 80"/>
          <p:cNvCxnSpPr>
            <a:stCxn id="68" idx="3"/>
          </p:cNvCxnSpPr>
          <p:nvPr/>
        </p:nvCxnSpPr>
        <p:spPr>
          <a:xfrm flipV="1">
            <a:off x="3164582" y="1137140"/>
            <a:ext cx="413954" cy="125667"/>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6381822" y="1776060"/>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5</a:t>
            </a:r>
          </a:p>
        </p:txBody>
      </p:sp>
      <p:sp>
        <p:nvSpPr>
          <p:cNvPr id="85" name="Oval 84"/>
          <p:cNvSpPr/>
          <p:nvPr/>
        </p:nvSpPr>
        <p:spPr>
          <a:xfrm>
            <a:off x="7116401" y="2424567"/>
            <a:ext cx="172117" cy="187740"/>
          </a:xfrm>
          <a:prstGeom prst="ellipse">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6</a:t>
            </a:r>
          </a:p>
        </p:txBody>
      </p:sp>
    </p:spTree>
    <p:extLst>
      <p:ext uri="{BB962C8B-B14F-4D97-AF65-F5344CB8AC3E}">
        <p14:creationId xmlns:p14="http://schemas.microsoft.com/office/powerpoint/2010/main" val="2593485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CO" dirty="0"/>
              <a:t>APIC </a:t>
            </a:r>
            <a:br>
              <a:rPr lang="es-CO" dirty="0"/>
            </a:br>
            <a:r>
              <a:rPr lang="es-CO" sz="2000" dirty="0"/>
              <a:t>Componentes  y Herramientas</a:t>
            </a:r>
          </a:p>
        </p:txBody>
      </p:sp>
      <p:sp>
        <p:nvSpPr>
          <p:cNvPr id="3" name="Subtitle 2"/>
          <p:cNvSpPr>
            <a:spLocks noGrp="1"/>
          </p:cNvSpPr>
          <p:nvPr>
            <p:ph type="subTitle" idx="1"/>
          </p:nvPr>
        </p:nvSpPr>
        <p:spPr/>
        <p:txBody>
          <a:bodyPr/>
          <a:lstStyle/>
          <a:p>
            <a:r>
              <a:rPr lang="es-CO" dirty="0"/>
              <a:t>.</a:t>
            </a:r>
          </a:p>
        </p:txBody>
      </p:sp>
    </p:spTree>
    <p:extLst>
      <p:ext uri="{BB962C8B-B14F-4D97-AF65-F5344CB8AC3E}">
        <p14:creationId xmlns:p14="http://schemas.microsoft.com/office/powerpoint/2010/main" val="1804399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Componentes</a:t>
            </a:r>
          </a:p>
        </p:txBody>
      </p:sp>
      <p:sp>
        <p:nvSpPr>
          <p:cNvPr id="3" name="Content Placeholder 2"/>
          <p:cNvSpPr>
            <a:spLocks noGrp="1"/>
          </p:cNvSpPr>
          <p:nvPr>
            <p:ph idx="1"/>
          </p:nvPr>
        </p:nvSpPr>
        <p:spPr/>
        <p:txBody>
          <a:bodyPr/>
          <a:lstStyle/>
          <a:p>
            <a:endParaRPr lang="en-US" dirty="0"/>
          </a:p>
          <a:p>
            <a:endParaRPr lang="en-US" dirty="0"/>
          </a:p>
          <a:p>
            <a:endParaRPr lang="es-CO" dirty="0"/>
          </a:p>
        </p:txBody>
      </p:sp>
      <p:graphicFrame>
        <p:nvGraphicFramePr>
          <p:cNvPr id="5" name="Table 4"/>
          <p:cNvGraphicFramePr>
            <a:graphicFrameLocks noGrp="1"/>
          </p:cNvGraphicFramePr>
          <p:nvPr>
            <p:extLst>
              <p:ext uri="{D42A27DB-BD31-4B8C-83A1-F6EECF244321}">
                <p14:modId xmlns:p14="http://schemas.microsoft.com/office/powerpoint/2010/main" val="1618417351"/>
              </p:ext>
            </p:extLst>
          </p:nvPr>
        </p:nvGraphicFramePr>
        <p:xfrm>
          <a:off x="590550" y="701675"/>
          <a:ext cx="7962900" cy="3114040"/>
        </p:xfrm>
        <a:graphic>
          <a:graphicData uri="http://schemas.openxmlformats.org/drawingml/2006/table">
            <a:tbl>
              <a:tblPr firstRow="1" bandRow="1">
                <a:tableStyleId>{5C22544A-7EE6-4342-B048-85BDC9FD1C3A}</a:tableStyleId>
              </a:tblPr>
              <a:tblGrid>
                <a:gridCol w="2000250">
                  <a:extLst>
                    <a:ext uri="{9D8B030D-6E8A-4147-A177-3AD203B41FA5}">
                      <a16:colId xmlns:a16="http://schemas.microsoft.com/office/drawing/2014/main" val="20000"/>
                    </a:ext>
                  </a:extLst>
                </a:gridCol>
                <a:gridCol w="3819525">
                  <a:extLst>
                    <a:ext uri="{9D8B030D-6E8A-4147-A177-3AD203B41FA5}">
                      <a16:colId xmlns:a16="http://schemas.microsoft.com/office/drawing/2014/main" val="20001"/>
                    </a:ext>
                  </a:extLst>
                </a:gridCol>
                <a:gridCol w="2143125">
                  <a:extLst>
                    <a:ext uri="{9D8B030D-6E8A-4147-A177-3AD203B41FA5}">
                      <a16:colId xmlns:a16="http://schemas.microsoft.com/office/drawing/2014/main" val="20002"/>
                    </a:ext>
                  </a:extLst>
                </a:gridCol>
              </a:tblGrid>
              <a:tr h="370840">
                <a:tc>
                  <a:txBody>
                    <a:bodyPr/>
                    <a:lstStyle/>
                    <a:p>
                      <a:endParaRPr lang="es-CO" dirty="0"/>
                    </a:p>
                  </a:txBody>
                  <a:tcPr/>
                </a:tc>
                <a:tc>
                  <a:txBody>
                    <a:bodyPr/>
                    <a:lstStyle/>
                    <a:p>
                      <a:r>
                        <a:rPr lang="es-CO" dirty="0"/>
                        <a:t>IBM APIC</a:t>
                      </a:r>
                    </a:p>
                  </a:txBody>
                  <a:tcPr/>
                </a:tc>
                <a:tc>
                  <a:txBody>
                    <a:bodyPr/>
                    <a:lstStyle/>
                    <a:p>
                      <a:endParaRPr lang="es-CO"/>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Cloud Manager</a:t>
                      </a:r>
                    </a:p>
                  </a:txBody>
                  <a:tcPr/>
                </a:tc>
                <a:tc>
                  <a:txBody>
                    <a:bodyPr/>
                    <a:lstStyle/>
                    <a:p>
                      <a:r>
                        <a:rPr lang="es-CO" sz="1400" dirty="0"/>
                        <a:t>https://cloud.apic.dev1.tbk.cl</a:t>
                      </a:r>
                    </a:p>
                  </a:txBody>
                  <a:tcPr/>
                </a:tc>
                <a:tc>
                  <a:txBody>
                    <a:bodyPr/>
                    <a:lstStyle/>
                    <a:p>
                      <a:endParaRPr lang="es-CO"/>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API Manager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https://apim.apic.dev1.tbk.cl</a:t>
                      </a:r>
                    </a:p>
                  </a:txBody>
                  <a:tcPr/>
                </a:tc>
                <a:tc>
                  <a:txBody>
                    <a:bodyPr/>
                    <a:lstStyle/>
                    <a:p>
                      <a:endParaRPr lang="es-CO"/>
                    </a:p>
                  </a:txBody>
                  <a:tcPr/>
                </a:tc>
                <a:extLst>
                  <a:ext uri="{0D108BD9-81ED-4DB2-BD59-A6C34878D82A}">
                    <a16:rowId xmlns:a16="http://schemas.microsoft.com/office/drawing/2014/main" val="10002"/>
                  </a:ext>
                </a:extLst>
              </a:tr>
              <a:tr h="370840">
                <a:tc>
                  <a:txBody>
                    <a:bodyPr/>
                    <a:lstStyle/>
                    <a:p>
                      <a:r>
                        <a:rPr lang="en-US" dirty="0"/>
                        <a:t>API Gateways</a:t>
                      </a:r>
                      <a:endParaRPr lang="es-CO" dirty="0"/>
                    </a:p>
                  </a:txBody>
                  <a:tcPr/>
                </a:tc>
                <a:tc>
                  <a:txBody>
                    <a:bodyPr/>
                    <a:lstStyle/>
                    <a:p>
                      <a:r>
                        <a:rPr lang="es-CO" sz="1400" dirty="0"/>
                        <a:t>IBM DataPower </a:t>
                      </a:r>
                    </a:p>
                  </a:txBody>
                  <a:tcPr/>
                </a:tc>
                <a:tc>
                  <a:txBody>
                    <a:bodyPr/>
                    <a:lstStyle/>
                    <a:p>
                      <a:endParaRPr lang="es-CO"/>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Developer Portal</a:t>
                      </a:r>
                    </a:p>
                  </a:txBody>
                  <a:tcPr/>
                </a:tc>
                <a:tc>
                  <a:txBody>
                    <a:bodyPr/>
                    <a:lstStyle/>
                    <a:p>
                      <a:r>
                        <a:rPr lang="es-CO" sz="1400" dirty="0"/>
                        <a:t>https://developer.apic.dev1.tbk.cl/transbank/sandbox/</a:t>
                      </a:r>
                    </a:p>
                  </a:txBody>
                  <a:tcPr/>
                </a:tc>
                <a:tc>
                  <a:txBody>
                    <a:bodyPr/>
                    <a:lstStyle/>
                    <a:p>
                      <a:endParaRPr lang="es-CO"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API Analytics</a:t>
                      </a:r>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val="10005"/>
                  </a:ext>
                </a:extLst>
              </a:tr>
              <a:tr h="370840">
                <a:tc>
                  <a:txBody>
                    <a:bodyPr/>
                    <a:lstStyle/>
                    <a:p>
                      <a:endParaRPr lang="es-CO" dirty="0"/>
                    </a:p>
                  </a:txBody>
                  <a:tcPr/>
                </a:tc>
                <a:tc>
                  <a:txBody>
                    <a:bodyPr/>
                    <a:lstStyle/>
                    <a:p>
                      <a:endParaRPr lang="es-CO" dirty="0"/>
                    </a:p>
                  </a:txBody>
                  <a:tcPr/>
                </a:tc>
                <a:tc>
                  <a:txBody>
                    <a:bodyPr/>
                    <a:lstStyle/>
                    <a:p>
                      <a:endParaRPr lang="es-CO"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The developer toolkit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kern="1200" dirty="0">
                          <a:solidFill>
                            <a:schemeClr val="dk1"/>
                          </a:solidFill>
                          <a:latin typeface="+mn-lt"/>
                          <a:ea typeface="+mn-ea"/>
                          <a:cs typeface="+mn-cs"/>
                        </a:rPr>
                        <a:t>https://apim.apic.dev1.tbk.cl</a:t>
                      </a:r>
                    </a:p>
                  </a:txBody>
                  <a:tcPr/>
                </a:tc>
                <a:tc>
                  <a:txBody>
                    <a:bodyPr/>
                    <a:lstStyle/>
                    <a:p>
                      <a:endParaRPr lang="es-CO"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28617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 </a:t>
            </a:r>
            <a:r>
              <a:rPr lang="es-CO" dirty="0" err="1"/>
              <a:t>Designer</a:t>
            </a:r>
            <a:endParaRPr lang="es-CO"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0031" y="698295"/>
            <a:ext cx="6635870"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2030"/>
          <a:stretch/>
        </p:blipFill>
        <p:spPr bwMode="auto">
          <a:xfrm>
            <a:off x="272844" y="688310"/>
            <a:ext cx="1703439" cy="514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009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APIC </a:t>
            </a:r>
            <a:r>
              <a:rPr lang="es-CO" dirty="0" err="1"/>
              <a:t>Designer</a:t>
            </a:r>
            <a:endParaRPr lang="es-CO" dirty="0"/>
          </a:p>
        </p:txBody>
      </p:sp>
      <p:sp>
        <p:nvSpPr>
          <p:cNvPr id="3" name="Content Placeholder 2"/>
          <p:cNvSpPr>
            <a:spLocks noGrp="1"/>
          </p:cNvSpPr>
          <p:nvPr>
            <p:ph idx="1"/>
          </p:nvPr>
        </p:nvSpPr>
        <p:spPr/>
        <p:txBody>
          <a:bodyPr/>
          <a:lstStyle/>
          <a:p>
            <a:r>
              <a:rPr lang="es-CO" dirty="0"/>
              <a:t>Herramienta local de diseño de API</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277" y="1285027"/>
            <a:ext cx="4768799" cy="265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ular Callout 3"/>
          <p:cNvSpPr/>
          <p:nvPr/>
        </p:nvSpPr>
        <p:spPr>
          <a:xfrm>
            <a:off x="4188541" y="2322870"/>
            <a:ext cx="2109020" cy="1526459"/>
          </a:xfrm>
          <a:prstGeom prst="wedgeRectCallout">
            <a:avLst>
              <a:gd name="adj1" fmla="val -64196"/>
              <a:gd name="adj2" fmla="val -19387"/>
            </a:avLst>
          </a:prstGeom>
          <a:solidFill>
            <a:srgbClr val="FFFF99"/>
          </a:solidFill>
          <a:ln>
            <a:solidFill>
              <a:schemeClr val="accent6">
                <a:lumMod val="60000"/>
                <a:lumOff val="40000"/>
              </a:schemeClr>
            </a:solidFill>
          </a:ln>
        </p:spPr>
        <p:txBody>
          <a:bodyPr rtlCol="0" anchor="ctr">
            <a:noAutofit/>
          </a:bodyPr>
          <a:lstStyle/>
          <a:p>
            <a:pPr algn="ctr"/>
            <a:r>
              <a:rPr lang="es-CO" sz="1100" b="1" dirty="0">
                <a:latin typeface="Candara" panose="020E0502030303020204" pitchFamily="34" charset="0"/>
                <a:cs typeface="Calibri" panose="020F0502020204030204" pitchFamily="34" charset="0"/>
              </a:rPr>
              <a:t>Directorio Local</a:t>
            </a:r>
          </a:p>
          <a:p>
            <a:pPr marL="171450" indent="-171450" algn="l">
              <a:buFont typeface="Arial" panose="020B0604020202020204" pitchFamily="34" charset="0"/>
              <a:buChar char="•"/>
            </a:pPr>
            <a:r>
              <a:rPr lang="es-CO" sz="1100" dirty="0">
                <a:latin typeface="Candara" panose="020E0502030303020204" pitchFamily="34" charset="0"/>
                <a:cs typeface="Calibri" panose="020F0502020204030204" pitchFamily="34" charset="0"/>
              </a:rPr>
              <a:t>Alberga los .</a:t>
            </a:r>
            <a:r>
              <a:rPr lang="es-CO" sz="1100" dirty="0" err="1">
                <a:latin typeface="Candara" panose="020E0502030303020204" pitchFamily="34" charset="0"/>
                <a:cs typeface="Calibri" panose="020F0502020204030204" pitchFamily="34" charset="0"/>
              </a:rPr>
              <a:t>yaml</a:t>
            </a:r>
            <a:r>
              <a:rPr lang="es-CO" sz="1100" dirty="0">
                <a:latin typeface="Candara" panose="020E0502030303020204" pitchFamily="34" charset="0"/>
                <a:cs typeface="Calibri" panose="020F0502020204030204" pitchFamily="34" charset="0"/>
              </a:rPr>
              <a:t> de API y Productos</a:t>
            </a:r>
          </a:p>
          <a:p>
            <a:pPr marL="171450" indent="-171450" algn="l">
              <a:buFont typeface="Arial" panose="020B0604020202020204" pitchFamily="34" charset="0"/>
              <a:buChar char="•"/>
            </a:pPr>
            <a:r>
              <a:rPr lang="es-CO" sz="1100" dirty="0">
                <a:latin typeface="Candara" panose="020E0502030303020204" pitchFamily="34" charset="0"/>
                <a:cs typeface="Calibri" panose="020F0502020204030204" pitchFamily="34" charset="0"/>
              </a:rPr>
              <a:t>Se recomienda asociar a repo GIT</a:t>
            </a:r>
          </a:p>
          <a:p>
            <a:pPr marL="171450" indent="-171450" algn="l">
              <a:buFont typeface="Arial" panose="020B0604020202020204" pitchFamily="34" charset="0"/>
              <a:buChar char="•"/>
            </a:pPr>
            <a:r>
              <a:rPr lang="es-CO" sz="1100" dirty="0">
                <a:latin typeface="Candara" panose="020E0502030303020204" pitchFamily="34" charset="0"/>
                <a:cs typeface="Calibri" panose="020F0502020204030204" pitchFamily="34" charset="0"/>
              </a:rPr>
              <a:t>Debe contener todos los artefactos del proyecto: APIs, documentos y Pruebas</a:t>
            </a:r>
          </a:p>
        </p:txBody>
      </p:sp>
    </p:spTree>
    <p:extLst>
      <p:ext uri="{BB962C8B-B14F-4D97-AF65-F5344CB8AC3E}">
        <p14:creationId xmlns:p14="http://schemas.microsoft.com/office/powerpoint/2010/main" val="1561613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a:t>IBM API Connect</a:t>
            </a:r>
          </a:p>
        </p:txBody>
      </p:sp>
      <p:pic>
        <p:nvPicPr>
          <p:cNvPr id="1027" name="Picture 3"/>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5174" y="654050"/>
            <a:ext cx="5291752"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8209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APIC </a:t>
            </a:r>
            <a:r>
              <a:rPr lang="es-CO" dirty="0" err="1"/>
              <a:t>Designer</a:t>
            </a:r>
            <a:endParaRPr lang="es-CO" dirty="0"/>
          </a:p>
        </p:txBody>
      </p:sp>
      <p:sp>
        <p:nvSpPr>
          <p:cNvPr id="3" name="Content Placeholder 2"/>
          <p:cNvSpPr>
            <a:spLocks noGrp="1"/>
          </p:cNvSpPr>
          <p:nvPr>
            <p:ph idx="1"/>
          </p:nvPr>
        </p:nvSpPr>
        <p:spPr/>
        <p:txBody>
          <a:bodyPr/>
          <a:lstStyle/>
          <a:p>
            <a:r>
              <a:rPr lang="es-CO" dirty="0"/>
              <a:t>Herramienta local de diseño de API</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277" y="1285027"/>
            <a:ext cx="4768799" cy="265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277" y="1285026"/>
            <a:ext cx="4765792" cy="265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ular Callout 6"/>
          <p:cNvSpPr/>
          <p:nvPr/>
        </p:nvSpPr>
        <p:spPr>
          <a:xfrm>
            <a:off x="4004186" y="2101645"/>
            <a:ext cx="2109020" cy="1526459"/>
          </a:xfrm>
          <a:prstGeom prst="wedgeRectCallout">
            <a:avLst>
              <a:gd name="adj1" fmla="val -64196"/>
              <a:gd name="adj2" fmla="val -19387"/>
            </a:avLst>
          </a:prstGeom>
          <a:solidFill>
            <a:srgbClr val="FFFF99"/>
          </a:solidFill>
          <a:ln>
            <a:solidFill>
              <a:schemeClr val="accent6">
                <a:lumMod val="60000"/>
                <a:lumOff val="40000"/>
              </a:schemeClr>
            </a:solidFill>
          </a:ln>
        </p:spPr>
        <p:txBody>
          <a:bodyPr rtlCol="0" anchor="ctr">
            <a:noAutofit/>
          </a:bodyPr>
          <a:lstStyle/>
          <a:p>
            <a:pPr algn="ctr"/>
            <a:r>
              <a:rPr lang="es-CO" sz="1100" b="1" dirty="0">
                <a:latin typeface="Candara" panose="020E0502030303020204" pitchFamily="34" charset="0"/>
                <a:cs typeface="Calibri" panose="020F0502020204030204" pitchFamily="34" charset="0"/>
              </a:rPr>
              <a:t>Conexión a APIM</a:t>
            </a:r>
          </a:p>
          <a:p>
            <a:pPr marL="171450" indent="-171450" algn="l">
              <a:buFont typeface="Arial" panose="020B0604020202020204" pitchFamily="34" charset="0"/>
              <a:buChar char="•"/>
            </a:pPr>
            <a:r>
              <a:rPr lang="es-CO" sz="1100" dirty="0">
                <a:latin typeface="Candara" panose="020E0502030303020204" pitchFamily="34" charset="0"/>
                <a:cs typeface="Calibri" panose="020F0502020204030204" pitchFamily="34" charset="0"/>
              </a:rPr>
              <a:t>URL de APIM</a:t>
            </a:r>
          </a:p>
          <a:p>
            <a:pPr marL="171450" indent="-171450" algn="l">
              <a:buFont typeface="Arial" panose="020B0604020202020204" pitchFamily="34" charset="0"/>
              <a:buChar char="•"/>
            </a:pPr>
            <a:r>
              <a:rPr lang="es-CO" sz="1100" dirty="0">
                <a:latin typeface="Candara" panose="020E0502030303020204" pitchFamily="34" charset="0"/>
                <a:cs typeface="Calibri" panose="020F0502020204030204" pitchFamily="34" charset="0"/>
              </a:rPr>
              <a:t>Usuario en APIM</a:t>
            </a:r>
          </a:p>
        </p:txBody>
      </p:sp>
    </p:spTree>
    <p:extLst>
      <p:ext uri="{BB962C8B-B14F-4D97-AF65-F5344CB8AC3E}">
        <p14:creationId xmlns:p14="http://schemas.microsoft.com/office/powerpoint/2010/main" val="298380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500"/>
                                        <p:tgtEl>
                                          <p:spTgt spid="20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104" y="734859"/>
            <a:ext cx="4971800" cy="2777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s-CO" dirty="0"/>
              <a:t>APIC </a:t>
            </a:r>
            <a:r>
              <a:rPr lang="es-CO" dirty="0" err="1"/>
              <a:t>Designer</a:t>
            </a: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614" y="2724964"/>
            <a:ext cx="7297030" cy="18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3333" y="3927490"/>
            <a:ext cx="1060655" cy="720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918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Creación API</a:t>
            </a:r>
          </a:p>
        </p:txBody>
      </p:sp>
      <p:sp>
        <p:nvSpPr>
          <p:cNvPr id="3" name="Content Placeholder 2"/>
          <p:cNvSpPr>
            <a:spLocks noGrp="1"/>
          </p:cNvSpPr>
          <p:nvPr>
            <p:ph idx="1"/>
          </p:nvPr>
        </p:nvSpPr>
        <p:spPr>
          <a:xfrm>
            <a:off x="2883310" y="654537"/>
            <a:ext cx="5975464" cy="4158647"/>
          </a:xfrm>
        </p:spPr>
        <p:txBody>
          <a:bodyPr/>
          <a:lstStyle/>
          <a:p>
            <a:r>
              <a:rPr lang="es-CO" dirty="0"/>
              <a:t>Escenarios de creación de APIs</a:t>
            </a:r>
          </a:p>
          <a:p>
            <a:pPr lvl="1"/>
            <a:r>
              <a:rPr lang="es-CO" b="1" dirty="0"/>
              <a:t>Proxy</a:t>
            </a:r>
            <a:r>
              <a:rPr lang="es-CO" dirty="0"/>
              <a:t>: Envía las invocaciones a un target existente</a:t>
            </a:r>
          </a:p>
          <a:p>
            <a:pPr lvl="1"/>
            <a:r>
              <a:rPr lang="es-CO" b="1" dirty="0"/>
              <a:t>Basado en Contrato: </a:t>
            </a:r>
            <a:r>
              <a:rPr lang="es-CO" dirty="0"/>
              <a:t>Permite cargar el contrato </a:t>
            </a:r>
            <a:r>
              <a:rPr lang="es-CO" dirty="0" err="1"/>
              <a:t>OpenApi</a:t>
            </a:r>
            <a:r>
              <a:rPr lang="es-CO" dirty="0"/>
              <a:t> del API y a partir de esta definición crear la configuración de invocaciones</a:t>
            </a:r>
          </a:p>
          <a:p>
            <a:pPr lvl="1"/>
            <a:r>
              <a:rPr lang="es-CO" b="1" dirty="0"/>
              <a:t>Proxy SOAP: </a:t>
            </a:r>
            <a:r>
              <a:rPr lang="es-CO" dirty="0"/>
              <a:t>En Base a un WSDL crea un SOAP proxy que invoca al SOAP existente</a:t>
            </a:r>
          </a:p>
          <a:p>
            <a:pPr lvl="1"/>
            <a:r>
              <a:rPr lang="es-CO" b="1" dirty="0"/>
              <a:t>REST proxy SOAP: </a:t>
            </a:r>
            <a:r>
              <a:rPr lang="es-CO" dirty="0"/>
              <a:t>En Base a un WSDL crea un REST con mapeo directo al SOAP.</a:t>
            </a:r>
          </a:p>
          <a:p>
            <a:pPr lvl="1"/>
            <a:r>
              <a:rPr lang="es-CO" b="1" dirty="0"/>
              <a:t>En Blanco: </a:t>
            </a:r>
            <a:r>
              <a:rPr lang="es-CO" dirty="0"/>
              <a:t>Define el </a:t>
            </a:r>
            <a:r>
              <a:rPr lang="es-CO" dirty="0" err="1"/>
              <a:t>OpenAPI</a:t>
            </a:r>
            <a:r>
              <a:rPr lang="es-CO" dirty="0"/>
              <a:t> desde cero</a:t>
            </a:r>
          </a:p>
          <a:p>
            <a:pPr lvl="1"/>
            <a:endParaRPr lang="es-CO" dirty="0"/>
          </a:p>
          <a:p>
            <a:pPr lvl="1"/>
            <a:r>
              <a:rPr lang="es-CO" b="1" dirty="0"/>
              <a:t>Importar </a:t>
            </a:r>
            <a:r>
              <a:rPr lang="es-CO" dirty="0"/>
              <a:t>un API de otro entorno APIC: Carga el archivo .</a:t>
            </a:r>
            <a:r>
              <a:rPr lang="es-CO" dirty="0" err="1"/>
              <a:t>yaml</a:t>
            </a:r>
            <a:r>
              <a:rPr lang="es-CO" dirty="0"/>
              <a:t> de la definición APIC.</a:t>
            </a:r>
          </a:p>
          <a:p>
            <a:pPr lvl="1"/>
            <a:endParaRPr lang="es-CO"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38" y="648926"/>
            <a:ext cx="2314410" cy="42954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11448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¿Cuál escenario adoptar?</a:t>
            </a:r>
          </a:p>
        </p:txBody>
      </p:sp>
      <p:sp>
        <p:nvSpPr>
          <p:cNvPr id="3" name="Content Placeholder 2"/>
          <p:cNvSpPr>
            <a:spLocks noGrp="1"/>
          </p:cNvSpPr>
          <p:nvPr>
            <p:ph idx="1"/>
          </p:nvPr>
        </p:nvSpPr>
        <p:spPr/>
        <p:txBody>
          <a:bodyPr/>
          <a:lstStyle/>
          <a:p>
            <a:r>
              <a:rPr lang="es-CO" dirty="0"/>
              <a:t>Contrato Inicial (</a:t>
            </a:r>
            <a:r>
              <a:rPr lang="es-CO" dirty="0" err="1"/>
              <a:t>Contract</a:t>
            </a:r>
            <a:r>
              <a:rPr lang="es-CO" dirty="0"/>
              <a:t> </a:t>
            </a:r>
            <a:r>
              <a:rPr lang="es-CO" dirty="0" err="1"/>
              <a:t>First</a:t>
            </a:r>
            <a:r>
              <a:rPr lang="es-CO" dirty="0"/>
              <a:t>)</a:t>
            </a:r>
          </a:p>
          <a:p>
            <a:r>
              <a:rPr lang="es-CO" dirty="0"/>
              <a:t>El desarrollo en APIC no es el único elemento en el ciclo de vida del API</a:t>
            </a:r>
          </a:p>
          <a:p>
            <a:pPr lvl="1"/>
            <a:r>
              <a:rPr lang="es-CO" dirty="0"/>
              <a:t>El contrato es un artefacto que evoluciona desde la estrategia hasta la implantación</a:t>
            </a:r>
          </a:p>
          <a:p>
            <a:pPr lvl="1"/>
            <a:r>
              <a:rPr lang="es-CO" dirty="0"/>
              <a:t>Cada actor requiere </a:t>
            </a:r>
            <a:r>
              <a:rPr lang="es-CO" dirty="0" err="1"/>
              <a:t>resonsabilizarse</a:t>
            </a:r>
            <a:r>
              <a:rPr lang="es-CO" dirty="0"/>
              <a:t> por diferentes vistas del Contrato</a:t>
            </a:r>
          </a:p>
          <a:p>
            <a:pPr lvl="1"/>
            <a:endParaRPr lang="es-CO" dirty="0"/>
          </a:p>
          <a:p>
            <a:pPr lvl="1"/>
            <a:endParaRPr lang="es-CO" dirty="0"/>
          </a:p>
        </p:txBody>
      </p:sp>
      <p:pic>
        <p:nvPicPr>
          <p:cNvPr id="4" name="Picture 3" descr="C:\5536dabdc5693947a1dc0c4902b4b8c0"/>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4936" y="2541854"/>
            <a:ext cx="2330450" cy="2139315"/>
          </a:xfrm>
          <a:prstGeom prst="rect">
            <a:avLst/>
          </a:prstGeom>
          <a:noFill/>
          <a:ln>
            <a:noFill/>
          </a:ln>
        </p:spPr>
      </p:pic>
    </p:spTree>
    <p:extLst>
      <p:ext uri="{BB962C8B-B14F-4D97-AF65-F5344CB8AC3E}">
        <p14:creationId xmlns:p14="http://schemas.microsoft.com/office/powerpoint/2010/main" val="140148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Contrato en varios ciclos de vida</a:t>
            </a:r>
          </a:p>
        </p:txBody>
      </p:sp>
      <p:sp>
        <p:nvSpPr>
          <p:cNvPr id="3" name="Content Placeholder 2"/>
          <p:cNvSpPr>
            <a:spLocks noGrp="1"/>
          </p:cNvSpPr>
          <p:nvPr>
            <p:ph idx="1"/>
          </p:nvPr>
        </p:nvSpPr>
        <p:spPr/>
        <p:txBody>
          <a:bodyPr/>
          <a:lstStyle/>
          <a:p>
            <a:r>
              <a:rPr lang="es-CO" dirty="0"/>
              <a:t>APIC o APIC </a:t>
            </a:r>
            <a:r>
              <a:rPr lang="es-CO" dirty="0" err="1"/>
              <a:t>designer</a:t>
            </a:r>
            <a:r>
              <a:rPr lang="es-CO" dirty="0"/>
              <a:t> posiblemente no son la mejor herramienta para iniciar el diseño del contrato </a:t>
            </a:r>
            <a:r>
              <a:rPr lang="es-CO" dirty="0" err="1"/>
              <a:t>OpenAPI</a:t>
            </a:r>
            <a:endParaRPr lang="es-CO" dirty="0"/>
          </a:p>
        </p:txBody>
      </p:sp>
      <p:pic>
        <p:nvPicPr>
          <p:cNvPr id="4" name="Picture 3" descr="C:\46cc540a89bf3bb535d572c14989fb3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96160" y="1702599"/>
            <a:ext cx="4551680" cy="2947670"/>
          </a:xfrm>
          <a:prstGeom prst="rect">
            <a:avLst/>
          </a:prstGeom>
          <a:noFill/>
          <a:ln>
            <a:noFill/>
          </a:ln>
        </p:spPr>
      </p:pic>
    </p:spTree>
    <p:extLst>
      <p:ext uri="{BB962C8B-B14F-4D97-AF65-F5344CB8AC3E}">
        <p14:creationId xmlns:p14="http://schemas.microsoft.com/office/powerpoint/2010/main" val="4081028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Contract</a:t>
            </a:r>
            <a:r>
              <a:rPr lang="es-CO" dirty="0"/>
              <a:t> </a:t>
            </a:r>
            <a:r>
              <a:rPr lang="es-CO" dirty="0" err="1"/>
              <a:t>First</a:t>
            </a:r>
            <a:endParaRPr lang="es-CO" dirty="0"/>
          </a:p>
        </p:txBody>
      </p:sp>
      <p:sp>
        <p:nvSpPr>
          <p:cNvPr id="3" name="Content Placeholder 2"/>
          <p:cNvSpPr>
            <a:spLocks noGrp="1"/>
          </p:cNvSpPr>
          <p:nvPr>
            <p:ph idx="1"/>
          </p:nvPr>
        </p:nvSpPr>
        <p:spPr/>
        <p:txBody>
          <a:bodyPr/>
          <a:lstStyle/>
          <a:p>
            <a:r>
              <a:rPr lang="es-CO" dirty="0" err="1"/>
              <a:t>Code</a:t>
            </a:r>
            <a:r>
              <a:rPr lang="es-CO" dirty="0"/>
              <a:t> </a:t>
            </a:r>
            <a:r>
              <a:rPr lang="es-CO" dirty="0" err="1"/>
              <a:t>First</a:t>
            </a:r>
            <a:r>
              <a:rPr lang="es-CO" dirty="0"/>
              <a:t> vs </a:t>
            </a:r>
            <a:r>
              <a:rPr lang="es-CO" dirty="0" err="1"/>
              <a:t>Contract</a:t>
            </a:r>
            <a:r>
              <a:rPr lang="es-CO" dirty="0"/>
              <a:t> </a:t>
            </a:r>
            <a:r>
              <a:rPr lang="es-CO" dirty="0" err="1"/>
              <a:t>First</a:t>
            </a:r>
            <a:endParaRPr lang="es-CO" dirty="0"/>
          </a:p>
          <a:p>
            <a:pPr lvl="1"/>
            <a:r>
              <a:rPr lang="es-CO" dirty="0"/>
              <a:t>API es un Producto, no un </a:t>
            </a:r>
            <a:r>
              <a:rPr lang="es-CO" dirty="0" err="1"/>
              <a:t>webservice</a:t>
            </a:r>
            <a:r>
              <a:rPr lang="es-CO" dirty="0"/>
              <a:t> ni una interface</a:t>
            </a:r>
          </a:p>
          <a:p>
            <a:pPr lvl="1"/>
            <a:r>
              <a:rPr lang="es-CO" dirty="0" err="1"/>
              <a:t>Code</a:t>
            </a:r>
            <a:r>
              <a:rPr lang="es-CO" dirty="0"/>
              <a:t> </a:t>
            </a:r>
            <a:r>
              <a:rPr lang="es-CO" dirty="0" err="1"/>
              <a:t>First</a:t>
            </a:r>
            <a:r>
              <a:rPr lang="es-CO" dirty="0"/>
              <a:t> plantea que el API es el subproducto del desarrollo: El código se crea primero y el sub-producto es el API.</a:t>
            </a:r>
          </a:p>
          <a:p>
            <a:pPr lvl="1"/>
            <a:r>
              <a:rPr lang="es-CO" dirty="0" err="1"/>
              <a:t>Contract-First</a:t>
            </a:r>
            <a:r>
              <a:rPr lang="es-CO" dirty="0"/>
              <a:t> piensa que se requiere un acuerdo previo.</a:t>
            </a:r>
          </a:p>
        </p:txBody>
      </p:sp>
      <p:pic>
        <p:nvPicPr>
          <p:cNvPr id="4" name="Picture 3" descr="189072be005f8a7941d264f3dea27845"/>
          <p:cNvPicPr/>
          <p:nvPr/>
        </p:nvPicPr>
        <p:blipFill>
          <a:blip r:embed="rId2">
            <a:extLst>
              <a:ext uri="{28A0092B-C50C-407E-A947-70E740481C1C}">
                <a14:useLocalDpi xmlns:a14="http://schemas.microsoft.com/office/drawing/2010/main" val="0"/>
              </a:ext>
            </a:extLst>
          </a:blip>
          <a:srcRect/>
          <a:stretch>
            <a:fillRect/>
          </a:stretch>
        </p:blipFill>
        <p:spPr bwMode="auto">
          <a:xfrm>
            <a:off x="2482327" y="2388604"/>
            <a:ext cx="3810635" cy="2401570"/>
          </a:xfrm>
          <a:prstGeom prst="rect">
            <a:avLst/>
          </a:prstGeom>
          <a:ln>
            <a:noFill/>
          </a:ln>
          <a:effectLst>
            <a:outerShdw blurRad="292100" dist="139700" dir="2700000" algn="tl" rotWithShape="0">
              <a:srgbClr val="333333">
                <a:alpha val="65000"/>
              </a:srgbClr>
            </a:outerShdw>
          </a:effectLst>
        </p:spPr>
      </p:pic>
      <p:sp>
        <p:nvSpPr>
          <p:cNvPr id="5" name="Rectangular Callout 4"/>
          <p:cNvSpPr/>
          <p:nvPr/>
        </p:nvSpPr>
        <p:spPr>
          <a:xfrm>
            <a:off x="648929" y="3406878"/>
            <a:ext cx="3288891" cy="1076632"/>
          </a:xfrm>
          <a:prstGeom prst="wedgeRectCallout">
            <a:avLst>
              <a:gd name="adj1" fmla="val 57450"/>
              <a:gd name="adj2" fmla="val -23232"/>
            </a:avLst>
          </a:prstGeom>
          <a:solidFill>
            <a:schemeClr val="accent1">
              <a:lumMod val="20000"/>
              <a:lumOff val="80000"/>
            </a:schemeClr>
          </a:solidFill>
          <a:ln>
            <a:solidFill>
              <a:schemeClr val="tx2">
                <a:lumMod val="60000"/>
                <a:lumOff val="4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s-CO" sz="1100" b="1" dirty="0">
                <a:latin typeface="Liberation Serif" panose="02020603050405020304" pitchFamily="18" charset="0"/>
                <a:ea typeface="Liberation Serif" panose="02020603050405020304" pitchFamily="18" charset="0"/>
                <a:cs typeface="Liberation Serif" panose="02020603050405020304" pitchFamily="18" charset="0"/>
              </a:rPr>
              <a:t>1. </a:t>
            </a:r>
            <a:r>
              <a:rPr lang="es-CO" sz="1100" dirty="0">
                <a:latin typeface="Liberation Serif" panose="02020603050405020304" pitchFamily="18" charset="0"/>
                <a:ea typeface="Liberation Serif" panose="02020603050405020304" pitchFamily="18" charset="0"/>
                <a:cs typeface="Liberation Serif" panose="02020603050405020304" pitchFamily="18" charset="0"/>
              </a:rPr>
              <a:t>m.  Pacto o convenio, oral o escrito, entre partes que se obligan sobre materia o cosa determinada, y a cuyo cumplimiento pueden ser compelidas.</a:t>
            </a:r>
          </a:p>
          <a:p>
            <a:pPr algn="l"/>
            <a:r>
              <a:rPr lang="es-CO" sz="1100" b="1" dirty="0">
                <a:latin typeface="Liberation Serif" panose="02020603050405020304" pitchFamily="18" charset="0"/>
                <a:ea typeface="Liberation Serif" panose="02020603050405020304" pitchFamily="18" charset="0"/>
                <a:cs typeface="Liberation Serif" panose="02020603050405020304" pitchFamily="18" charset="0"/>
              </a:rPr>
              <a:t>2. </a:t>
            </a:r>
            <a:r>
              <a:rPr lang="es-CO" sz="1100" dirty="0">
                <a:latin typeface="Liberation Serif" panose="02020603050405020304" pitchFamily="18" charset="0"/>
                <a:ea typeface="Liberation Serif" panose="02020603050405020304" pitchFamily="18" charset="0"/>
                <a:cs typeface="Liberation Serif" panose="02020603050405020304" pitchFamily="18" charset="0"/>
              </a:rPr>
              <a:t>m. Documento que recoge las condiciones de un      </a:t>
            </a:r>
            <a:r>
              <a:rPr lang="es-CO" sz="1100" b="1" dirty="0">
                <a:latin typeface="Liberation Serif" panose="02020603050405020304" pitchFamily="18" charset="0"/>
                <a:ea typeface="Liberation Serif" panose="02020603050405020304" pitchFamily="18" charset="0"/>
                <a:cs typeface="Liberation Serif" panose="02020603050405020304" pitchFamily="18" charset="0"/>
              </a:rPr>
              <a:t>contrato.</a:t>
            </a:r>
            <a:endParaRPr lang="es-CO" sz="1100" dirty="0">
              <a:latin typeface="Liberation Serif" panose="02020603050405020304" pitchFamily="18" charset="0"/>
              <a:ea typeface="Liberation Serif" panose="02020603050405020304" pitchFamily="18" charset="0"/>
              <a:cs typeface="Liberation Serif" panose="02020603050405020304" pitchFamily="18" charset="0"/>
            </a:endParaRPr>
          </a:p>
          <a:p>
            <a:pPr algn="l"/>
            <a:endParaRPr lang="es-CO" sz="1100" dirty="0">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82180" y="4135202"/>
            <a:ext cx="255639" cy="348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92826" y="4889689"/>
            <a:ext cx="7551174" cy="276999"/>
          </a:xfrm>
          <a:prstGeom prst="rect">
            <a:avLst/>
          </a:prstGeom>
        </p:spPr>
        <p:txBody>
          <a:bodyPr wrap="square">
            <a:spAutoFit/>
          </a:bodyPr>
          <a:lstStyle/>
          <a:p>
            <a:pPr algn="r"/>
            <a:r>
              <a:rPr lang="es-CO" sz="1200" dirty="0">
                <a:latin typeface="Candara" panose="020E0502030303020204" pitchFamily="34" charset="0"/>
                <a:hlinkClick r:id="rId4"/>
              </a:rPr>
              <a:t>https://developers.redhat.com/blog/2018/07/12/contract-first-api-design-with-apicurio-and-red-hat-fuse/</a:t>
            </a:r>
            <a:endParaRPr lang="es-CO" sz="1200" dirty="0">
              <a:latin typeface="Candara" panose="020E0502030303020204" pitchFamily="34" charset="0"/>
            </a:endParaRPr>
          </a:p>
        </p:txBody>
      </p:sp>
    </p:spTree>
    <p:extLst>
      <p:ext uri="{BB962C8B-B14F-4D97-AF65-F5344CB8AC3E}">
        <p14:creationId xmlns:p14="http://schemas.microsoft.com/office/powerpoint/2010/main" val="7994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¿Cuál Contrato?</a:t>
            </a:r>
          </a:p>
        </p:txBody>
      </p:sp>
      <p:sp>
        <p:nvSpPr>
          <p:cNvPr id="3" name="Content Placeholder 2"/>
          <p:cNvSpPr>
            <a:spLocks noGrp="1"/>
          </p:cNvSpPr>
          <p:nvPr>
            <p:ph idx="1"/>
          </p:nvPr>
        </p:nvSpPr>
        <p:spPr/>
        <p:txBody>
          <a:bodyPr/>
          <a:lstStyle/>
          <a:p>
            <a:r>
              <a:rPr lang="es-CO" dirty="0"/>
              <a:t>El estándar de facto: </a:t>
            </a:r>
            <a:r>
              <a:rPr lang="es-CO" dirty="0" err="1"/>
              <a:t>OpenAPI</a:t>
            </a:r>
            <a:endParaRPr lang="es-CO" dirty="0"/>
          </a:p>
          <a:p>
            <a:endParaRPr lang="es-CO" dirty="0"/>
          </a:p>
          <a:p>
            <a:endParaRPr lang="es-CO" dirty="0"/>
          </a:p>
          <a:p>
            <a:endParaRPr lang="es-CO" dirty="0"/>
          </a:p>
          <a:p>
            <a:endParaRPr lang="es-CO" dirty="0"/>
          </a:p>
          <a:p>
            <a:endParaRPr lang="es-CO" dirty="0"/>
          </a:p>
          <a:p>
            <a:r>
              <a:rPr lang="es-CO" dirty="0"/>
              <a:t>Versiones 2 y 3</a:t>
            </a:r>
          </a:p>
          <a:p>
            <a:endParaRPr lang="es-CO" dirty="0"/>
          </a:p>
        </p:txBody>
      </p:sp>
      <p:pic>
        <p:nvPicPr>
          <p:cNvPr id="4" name="Picture 3" descr="e182bac11367910dfb2f772fb2c6076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86" y="1257934"/>
            <a:ext cx="4845685" cy="1313815"/>
          </a:xfrm>
          <a:prstGeom prst="rect">
            <a:avLst/>
          </a:prstGeom>
          <a:noFill/>
          <a:ln>
            <a:noFill/>
          </a:ln>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017" y="2750574"/>
            <a:ext cx="2790825" cy="223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4009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56550" y="2919475"/>
            <a:ext cx="1983412" cy="1102519"/>
          </a:xfrm>
        </p:spPr>
        <p:txBody>
          <a:bodyPr/>
          <a:lstStyle/>
          <a:p>
            <a:r>
              <a:rPr lang="es-CO" dirty="0"/>
              <a:t>Diseño de </a:t>
            </a:r>
            <a:r>
              <a:rPr lang="es-CO" dirty="0" err="1"/>
              <a:t>OpenAPI</a:t>
            </a:r>
            <a:r>
              <a:rPr lang="es-CO" dirty="0"/>
              <a:t> en APIC </a:t>
            </a:r>
            <a:r>
              <a:rPr lang="es-CO" dirty="0" err="1"/>
              <a:t>Designer</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3732561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a:t>Titulo API</a:t>
            </a:r>
          </a:p>
        </p:txBody>
      </p:sp>
      <p:sp>
        <p:nvSpPr>
          <p:cNvPr id="5" name="Content Placeholder 4"/>
          <p:cNvSpPr>
            <a:spLocks noGrp="1"/>
          </p:cNvSpPr>
          <p:nvPr>
            <p:ph idx="1"/>
          </p:nvPr>
        </p:nvSpPr>
        <p:spPr/>
        <p:txBody>
          <a:bodyPr/>
          <a:lstStyle/>
          <a:p>
            <a:pPr lvl="0"/>
            <a:r>
              <a:rPr lang="es-CO" sz="1800" dirty="0"/>
              <a:t>Nombre del API como es entendido por el negocio. </a:t>
            </a:r>
          </a:p>
          <a:p>
            <a:pPr lvl="0"/>
            <a:r>
              <a:rPr lang="es-CO" sz="1800" dirty="0"/>
              <a:t>Se debe mantener una estructuración de nombre consistente entre APIs pero el foco principal es lograr un entendimiento claro para los consumidores</a:t>
            </a:r>
          </a:p>
          <a:p>
            <a:pPr lvl="0"/>
            <a:r>
              <a:rPr lang="es-CO" sz="1800" dirty="0"/>
              <a:t>Es importante que sea el área de </a:t>
            </a:r>
            <a:r>
              <a:rPr lang="es-CO" sz="1800" b="1" dirty="0"/>
              <a:t>arquitectura</a:t>
            </a:r>
            <a:r>
              <a:rPr lang="es-CO" sz="1800" dirty="0"/>
              <a:t> el que segrega responsabilidades y define el alcance del API. (el negocio no entiende necesariamente las implicaciones de granularidad y tamaño del API)</a:t>
            </a:r>
          </a:p>
          <a:p>
            <a:pPr lvl="0"/>
            <a:r>
              <a:rPr lang="es-CO" sz="1800" dirty="0"/>
              <a:t>Esta decisión de alcance de API se basa más en un análisis de necesidades de  los consumidores y de DDD (</a:t>
            </a:r>
            <a:r>
              <a:rPr lang="es-CO" sz="1800" dirty="0" err="1"/>
              <a:t>Domain</a:t>
            </a:r>
            <a:r>
              <a:rPr lang="es-CO" sz="1800" dirty="0"/>
              <a:t> </a:t>
            </a:r>
            <a:r>
              <a:rPr lang="es-CO" sz="1800" dirty="0" err="1"/>
              <a:t>Driven</a:t>
            </a:r>
            <a:r>
              <a:rPr lang="es-CO" sz="1800" dirty="0"/>
              <a:t> </a:t>
            </a:r>
            <a:r>
              <a:rPr lang="es-CO" sz="1800" dirty="0" err="1"/>
              <a:t>Design</a:t>
            </a:r>
            <a:r>
              <a:rPr lang="es-CO" sz="1800" dirty="0"/>
              <a:t>) que al entendimiento de capacidad que pueda plantear el proveedor y que puede plantear APIs con granularidades que no facilitan el uso o el gobierno del API. </a:t>
            </a:r>
          </a:p>
        </p:txBody>
      </p:sp>
    </p:spTree>
    <p:extLst>
      <p:ext uri="{BB962C8B-B14F-4D97-AF65-F5344CB8AC3E}">
        <p14:creationId xmlns:p14="http://schemas.microsoft.com/office/powerpoint/2010/main" val="1656320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Granularidad de API</a:t>
            </a:r>
          </a:p>
        </p:txBody>
      </p:sp>
      <p:sp>
        <p:nvSpPr>
          <p:cNvPr id="3" name="Content Placeholder 2"/>
          <p:cNvSpPr>
            <a:spLocks noGrp="1"/>
          </p:cNvSpPr>
          <p:nvPr>
            <p:ph idx="1"/>
          </p:nvPr>
        </p:nvSpPr>
        <p:spPr/>
        <p:txBody>
          <a:bodyPr/>
          <a:lstStyle/>
          <a:p>
            <a:r>
              <a:rPr lang="es-CO" sz="1800" dirty="0"/>
              <a:t>Un API puede exponer un agregado de entidades por lo que no es necesario que el nombre del API sea una Entidad.</a:t>
            </a:r>
          </a:p>
          <a:p>
            <a:r>
              <a:rPr lang="es-CO" sz="1800" dirty="0"/>
              <a:t>Un API es más un contexto delimitado con la unidad interna de entidades que esta unidad requiera.</a:t>
            </a:r>
          </a:p>
          <a:p>
            <a:r>
              <a:rPr lang="es-CO" sz="1800" dirty="0"/>
              <a:t>No es necesariamente una entidad con su CRUD</a:t>
            </a:r>
          </a:p>
          <a:p>
            <a:pPr lvl="1"/>
            <a:r>
              <a:rPr lang="es-CO" sz="1600" dirty="0"/>
              <a:t>No es obligatorio que el API exponga todo el modelo CRUD de una entidad</a:t>
            </a:r>
          </a:p>
          <a:p>
            <a:pPr lvl="1"/>
            <a:r>
              <a:rPr lang="es-CO" sz="1600" dirty="0"/>
              <a:t>Definir que el nombre del API sea una entidad (sustantivo) y agregar todas las operaciones posibles en el API puede plantear un modelo de API de un tamaño inconveniente para su gobierno. </a:t>
            </a:r>
          </a:p>
          <a:p>
            <a:r>
              <a:rPr lang="es-CO" sz="1800" dirty="0"/>
              <a:t>Es preferible plantear un modelo CQRS donde se propone una segregación entre </a:t>
            </a:r>
          </a:p>
          <a:p>
            <a:pPr lvl="1"/>
            <a:r>
              <a:rPr lang="es-CO" sz="1600" dirty="0"/>
              <a:t>"comandos" que modifican el recurso, </a:t>
            </a:r>
          </a:p>
          <a:p>
            <a:pPr lvl="1"/>
            <a:r>
              <a:rPr lang="es-CO" sz="1600" dirty="0"/>
              <a:t>consultas que tratan el recurso como un elemento inmutable. Esto plantea que el nombre del API podría representar esta separación incluyendo estos dos tipos de APIs.</a:t>
            </a:r>
          </a:p>
          <a:p>
            <a:endParaRPr lang="es-CO" dirty="0"/>
          </a:p>
        </p:txBody>
      </p:sp>
    </p:spTree>
    <p:extLst>
      <p:ext uri="{BB962C8B-B14F-4D97-AF65-F5344CB8AC3E}">
        <p14:creationId xmlns:p14="http://schemas.microsoft.com/office/powerpoint/2010/main" val="858896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Forrester</a:t>
            </a:r>
            <a:r>
              <a:rPr lang="es-CO" dirty="0"/>
              <a:t> 2018</a:t>
            </a:r>
          </a:p>
        </p:txBody>
      </p:sp>
      <p:sp>
        <p:nvSpPr>
          <p:cNvPr id="4" name="Content Placeholder 3"/>
          <p:cNvSpPr>
            <a:spLocks noGrp="1"/>
          </p:cNvSpPr>
          <p:nvPr>
            <p:ph idx="1"/>
          </p:nvPr>
        </p:nvSpPr>
        <p:spPr/>
        <p:txBody>
          <a:bodyPr/>
          <a:lstStyle/>
          <a:p>
            <a:endParaRPr lang="es-CO"/>
          </a:p>
        </p:txBody>
      </p:sp>
      <p:pic>
        <p:nvPicPr>
          <p:cNvPr id="2052" name="Picture 4" descr="http://new.dearx.co.za/wp-content/uploads/2019/04/newArtboard-1@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204" y="-2"/>
            <a:ext cx="4714996" cy="5838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268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a:t>Titulo API</a:t>
            </a:r>
          </a:p>
        </p:txBody>
      </p:sp>
      <p:sp>
        <p:nvSpPr>
          <p:cNvPr id="5" name="Content Placeholder 4"/>
          <p:cNvSpPr>
            <a:spLocks noGrp="1"/>
          </p:cNvSpPr>
          <p:nvPr>
            <p:ph idx="1"/>
          </p:nvPr>
        </p:nvSpPr>
        <p:spPr>
          <a:xfrm>
            <a:off x="154858" y="654537"/>
            <a:ext cx="8989142" cy="4158647"/>
          </a:xfrm>
        </p:spPr>
        <p:txBody>
          <a:bodyPr/>
          <a:lstStyle/>
          <a:p>
            <a:pPr lvl="0"/>
            <a:r>
              <a:rPr lang="es-CO" sz="1800" dirty="0"/>
              <a:t>Nombre técnico: </a:t>
            </a:r>
            <a:r>
              <a:rPr lang="es-CO" sz="1600" dirty="0"/>
              <a:t>Se utiliza una extensión propia de IBM (APIC) para registrar el nombre técnico del API</a:t>
            </a:r>
          </a:p>
          <a:p>
            <a:pPr lvl="0"/>
            <a:r>
              <a:rPr lang="es-CO" sz="1800" dirty="0"/>
              <a:t>Descripción de API: </a:t>
            </a:r>
            <a:r>
              <a:rPr lang="es-CO" sz="1400" dirty="0"/>
              <a:t>Es información que ayuda al potencial consumidor a entender si este API es el que le ofrece la capacidad esperada. Es un texto orientado a los usuarios del API, no es la misma documentación del </a:t>
            </a:r>
            <a:r>
              <a:rPr lang="es-CO" sz="1400" dirty="0" err="1"/>
              <a:t>webservice</a:t>
            </a:r>
            <a:r>
              <a:rPr lang="es-CO" sz="1400" dirty="0"/>
              <a:t> proveedor que describe aspectos de implementación o de conocimiento interno. Adicional a la información específica de aclaración del servicio, este texto es un lugar apropiado para hacer referencia a las condiciones de seguridad que se deben cumplir, a los compromisos asumidos al invocar el servicio, y a documentos de diseño que ayudan a contextualizar la invocación que deberá realizar este consumidor.</a:t>
            </a:r>
          </a:p>
          <a:p>
            <a:pPr lvl="0"/>
            <a:r>
              <a:rPr lang="es-CO" sz="1800" dirty="0"/>
              <a:t>Términos de Servicio: </a:t>
            </a:r>
            <a:r>
              <a:rPr lang="es-CO" sz="1400" dirty="0"/>
              <a:t>El área legal de TBK deberá documentar las condiciones de servicio y se podrán registrar en el Portal de desarrollador para que puedan ser consultadas por los comercios</a:t>
            </a:r>
            <a:r>
              <a:rPr lang="es-CO" sz="1600" dirty="0"/>
              <a:t>. </a:t>
            </a:r>
          </a:p>
          <a:p>
            <a:pPr lvl="0"/>
            <a:r>
              <a:rPr lang="es-CO" sz="1800" dirty="0"/>
              <a:t>Contacto: </a:t>
            </a:r>
            <a:r>
              <a:rPr lang="es-CO" sz="1400" dirty="0"/>
              <a:t>Nombre, URL e email de contacto que el consumidor de API podrá utilizar para comunicarse al interior de TBK buscando apoyo en su consumo de API. Es importante que este mail si sea mantenido por un actor que responda a requerimientos de apoyo. Se debe definir si existirán mails por área de dominio de APIs</a:t>
            </a:r>
          </a:p>
          <a:p>
            <a:pPr lvl="0"/>
            <a:r>
              <a:rPr lang="es-CO" sz="1800" dirty="0"/>
              <a:t>Licencia: </a:t>
            </a:r>
            <a:r>
              <a:rPr lang="es-CO" sz="1600" dirty="0"/>
              <a:t>URL y nombre de licencia de uso del API.</a:t>
            </a:r>
          </a:p>
          <a:p>
            <a:r>
              <a:rPr lang="es-CO" sz="1800" dirty="0"/>
              <a:t>Versión de la API. </a:t>
            </a:r>
            <a:r>
              <a:rPr lang="es-CO" sz="1600" dirty="0"/>
              <a:t>Se adopta numeración de versionamiento semántico</a:t>
            </a:r>
          </a:p>
        </p:txBody>
      </p:sp>
    </p:spTree>
    <p:extLst>
      <p:ext uri="{BB962C8B-B14F-4D97-AF65-F5344CB8AC3E}">
        <p14:creationId xmlns:p14="http://schemas.microsoft.com/office/powerpoint/2010/main" val="20627877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Autorización de acceso al recurso</a:t>
            </a:r>
          </a:p>
        </p:txBody>
      </p:sp>
      <p:sp>
        <p:nvSpPr>
          <p:cNvPr id="3" name="Content Placeholder 2"/>
          <p:cNvSpPr>
            <a:spLocks noGrp="1"/>
          </p:cNvSpPr>
          <p:nvPr>
            <p:ph idx="1"/>
          </p:nvPr>
        </p:nvSpPr>
        <p:spPr/>
        <p:txBody>
          <a:bodyPr/>
          <a:lstStyle/>
          <a:p>
            <a:r>
              <a:rPr lang="es-CO" dirty="0" err="1"/>
              <a:t>OpenAPI</a:t>
            </a:r>
            <a:r>
              <a:rPr lang="es-CO" dirty="0"/>
              <a:t> ofrece las siguientes Definiciones de Seguridad</a:t>
            </a:r>
          </a:p>
          <a:p>
            <a:pPr marL="114300" indent="0">
              <a:buNone/>
            </a:pPr>
            <a:r>
              <a:rPr lang="es-CO" b="1" dirty="0"/>
              <a:t>Definiciones de Seguridad</a:t>
            </a:r>
          </a:p>
          <a:p>
            <a:pPr lvl="1"/>
            <a:r>
              <a:rPr lang="es-CO" dirty="0"/>
              <a:t>Autorización/Autenticación por </a:t>
            </a:r>
            <a:r>
              <a:rPr lang="es-CO" dirty="0" err="1"/>
              <a:t>APIKey</a:t>
            </a:r>
            <a:r>
              <a:rPr lang="es-CO" dirty="0"/>
              <a:t>/API </a:t>
            </a:r>
            <a:r>
              <a:rPr lang="es-CO" dirty="0" err="1"/>
              <a:t>secret</a:t>
            </a:r>
            <a:endParaRPr lang="es-CO" dirty="0"/>
          </a:p>
          <a:p>
            <a:pPr lvl="1"/>
            <a:r>
              <a:rPr lang="es-CO" dirty="0"/>
              <a:t>Autorización Basic</a:t>
            </a:r>
          </a:p>
          <a:p>
            <a:pPr lvl="1"/>
            <a:r>
              <a:rPr lang="es-CO" dirty="0"/>
              <a:t>Autorización Oauth2</a:t>
            </a:r>
          </a:p>
        </p:txBody>
      </p:sp>
      <p:sp>
        <p:nvSpPr>
          <p:cNvPr id="4" name="Rectangular Callout 3"/>
          <p:cNvSpPr/>
          <p:nvPr/>
        </p:nvSpPr>
        <p:spPr>
          <a:xfrm>
            <a:off x="6383858" y="999051"/>
            <a:ext cx="2229200" cy="1810517"/>
          </a:xfrm>
          <a:prstGeom prst="wedgeRectCallout">
            <a:avLst>
              <a:gd name="adj1" fmla="val -63836"/>
              <a:gd name="adj2" fmla="val -21905"/>
            </a:avLst>
          </a:prstGeom>
          <a:solidFill>
            <a:schemeClr val="accent1">
              <a:lumMod val="20000"/>
              <a:lumOff val="80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gn="l">
              <a:buFont typeface="Wingdings" panose="05000000000000000000" pitchFamily="2" charset="2"/>
              <a:buChar char="§"/>
            </a:pPr>
            <a:r>
              <a:rPr lang="es-CO" sz="1100" dirty="0">
                <a:latin typeface="Candara" panose="020E0502030303020204" pitchFamily="34" charset="0"/>
              </a:rPr>
              <a:t>El </a:t>
            </a:r>
            <a:r>
              <a:rPr lang="es-CO" sz="1100" dirty="0" err="1">
                <a:latin typeface="Candara" panose="020E0502030303020204" pitchFamily="34" charset="0"/>
              </a:rPr>
              <a:t>request</a:t>
            </a:r>
            <a:r>
              <a:rPr lang="es-CO" sz="1100" dirty="0">
                <a:latin typeface="Candara" panose="020E0502030303020204" pitchFamily="34" charset="0"/>
              </a:rPr>
              <a:t> del API debe incluir en </a:t>
            </a:r>
            <a:r>
              <a:rPr lang="es-CO" sz="1100" dirty="0" err="1">
                <a:latin typeface="Candara" panose="020E0502030303020204" pitchFamily="34" charset="0"/>
              </a:rPr>
              <a:t>Header</a:t>
            </a:r>
            <a:r>
              <a:rPr lang="es-CO" sz="1100" dirty="0">
                <a:latin typeface="Candara" panose="020E0502030303020204" pitchFamily="34" charset="0"/>
              </a:rPr>
              <a:t> el valor de </a:t>
            </a:r>
            <a:r>
              <a:rPr lang="es-CO" sz="1100" dirty="0" err="1">
                <a:latin typeface="Candara" panose="020E0502030303020204" pitchFamily="34" charset="0"/>
              </a:rPr>
              <a:t>APIKey</a:t>
            </a:r>
            <a:r>
              <a:rPr lang="es-CO" sz="1100" dirty="0">
                <a:latin typeface="Candara" panose="020E0502030303020204" pitchFamily="34" charset="0"/>
              </a:rPr>
              <a:t> asignado a la Aplicación consumidora. </a:t>
            </a:r>
          </a:p>
          <a:p>
            <a:pPr marL="171450" indent="-171450" algn="l">
              <a:buFont typeface="Wingdings" panose="05000000000000000000" pitchFamily="2" charset="2"/>
              <a:buChar char="§"/>
            </a:pPr>
            <a:r>
              <a:rPr lang="es-CO" sz="1100" dirty="0">
                <a:latin typeface="Candara" panose="020E0502030303020204" pitchFamily="34" charset="0"/>
              </a:rPr>
              <a:t>Para escenarios confidenciales se debe solicitar el </a:t>
            </a:r>
            <a:r>
              <a:rPr lang="es-CO" sz="1100" dirty="0" err="1">
                <a:latin typeface="Candara" panose="020E0502030303020204" pitchFamily="34" charset="0"/>
              </a:rPr>
              <a:t>Secret</a:t>
            </a:r>
            <a:endParaRPr lang="es-CO" sz="1100" dirty="0">
              <a:latin typeface="Candara" panose="020E0502030303020204" pitchFamily="34" charset="0"/>
            </a:endParaRPr>
          </a:p>
          <a:p>
            <a:pPr marL="171450" indent="-171450" algn="l">
              <a:buFont typeface="Wingdings" panose="05000000000000000000" pitchFamily="2" charset="2"/>
              <a:buChar char="§"/>
            </a:pPr>
            <a:r>
              <a:rPr lang="es-CO" sz="1100" dirty="0">
                <a:latin typeface="Candara" panose="020E0502030303020204" pitchFamily="34" charset="0"/>
              </a:rPr>
              <a:t>El nombre de los </a:t>
            </a:r>
            <a:r>
              <a:rPr lang="es-CO" sz="1100" dirty="0" err="1">
                <a:latin typeface="Candara" panose="020E0502030303020204" pitchFamily="34" charset="0"/>
              </a:rPr>
              <a:t>Header</a:t>
            </a:r>
            <a:r>
              <a:rPr lang="es-CO" sz="1100" dirty="0">
                <a:latin typeface="Candara" panose="020E0502030303020204" pitchFamily="34" charset="0"/>
              </a:rPr>
              <a:t> será:</a:t>
            </a:r>
          </a:p>
          <a:p>
            <a:pPr marL="171450" lvl="0" indent="-171450" algn="l">
              <a:buFont typeface="Wingdings" panose="05000000000000000000" pitchFamily="2" charset="2"/>
              <a:buChar char="q"/>
            </a:pPr>
            <a:r>
              <a:rPr lang="es-CO" sz="1200" b="1" dirty="0">
                <a:latin typeface="Candara" panose="020E0502030303020204" pitchFamily="34" charset="0"/>
                <a:ea typeface="Liberation Serif" panose="02020603050405020304" pitchFamily="18" charset="0"/>
                <a:cs typeface="Liberation Serif" panose="02020603050405020304" pitchFamily="18" charset="0"/>
              </a:rPr>
              <a:t>X-</a:t>
            </a:r>
            <a:r>
              <a:rPr lang="es-CO" sz="1200" b="1" dirty="0" err="1">
                <a:latin typeface="Candara" panose="020E0502030303020204" pitchFamily="34" charset="0"/>
                <a:ea typeface="Liberation Serif" panose="02020603050405020304" pitchFamily="18" charset="0"/>
                <a:cs typeface="Liberation Serif" panose="02020603050405020304" pitchFamily="18" charset="0"/>
              </a:rPr>
              <a:t>Client</a:t>
            </a:r>
            <a:r>
              <a:rPr lang="es-CO" sz="1200" b="1" dirty="0">
                <a:latin typeface="Candara" panose="020E0502030303020204" pitchFamily="34" charset="0"/>
                <a:ea typeface="Liberation Serif" panose="02020603050405020304" pitchFamily="18" charset="0"/>
                <a:cs typeface="Liberation Serif" panose="02020603050405020304" pitchFamily="18" charset="0"/>
              </a:rPr>
              <a:t>-Id</a:t>
            </a:r>
          </a:p>
          <a:p>
            <a:pPr marL="171450" lvl="0" indent="-171450" algn="l">
              <a:buFont typeface="Wingdings" panose="05000000000000000000" pitchFamily="2" charset="2"/>
              <a:buChar char="q"/>
            </a:pPr>
            <a:r>
              <a:rPr lang="es-CO" sz="1200" b="1" dirty="0">
                <a:latin typeface="Candara" panose="020E0502030303020204" pitchFamily="34" charset="0"/>
                <a:ea typeface="Liberation Serif" panose="02020603050405020304" pitchFamily="18" charset="0"/>
                <a:cs typeface="Liberation Serif" panose="02020603050405020304" pitchFamily="18" charset="0"/>
              </a:rPr>
              <a:t>X-</a:t>
            </a:r>
            <a:r>
              <a:rPr lang="es-CO" sz="1200" b="1" dirty="0" err="1">
                <a:latin typeface="Candara" panose="020E0502030303020204" pitchFamily="34" charset="0"/>
                <a:ea typeface="Liberation Serif" panose="02020603050405020304" pitchFamily="18" charset="0"/>
                <a:cs typeface="Liberation Serif" panose="02020603050405020304" pitchFamily="18" charset="0"/>
              </a:rPr>
              <a:t>Secret</a:t>
            </a:r>
            <a:r>
              <a:rPr lang="es-CO" sz="1200" b="1" dirty="0">
                <a:latin typeface="Candara" panose="020E0502030303020204" pitchFamily="34" charset="0"/>
                <a:ea typeface="Liberation Serif" panose="02020603050405020304" pitchFamily="18" charset="0"/>
                <a:cs typeface="Liberation Serif" panose="02020603050405020304" pitchFamily="18" charset="0"/>
              </a:rPr>
              <a:t>-Id</a:t>
            </a:r>
          </a:p>
          <a:p>
            <a:pPr marL="171450" indent="-171450" algn="l">
              <a:buFont typeface="Wingdings" panose="05000000000000000000" pitchFamily="2" charset="2"/>
              <a:buChar char="§"/>
            </a:pPr>
            <a:endParaRPr lang="es-CO" sz="1100" dirty="0">
              <a:latin typeface="Calibri" panose="020F0502020204030204" pitchFamily="34" charset="0"/>
              <a:cs typeface="Calibri" panose="020F0502020204030204" pitchFamily="34" charset="0"/>
            </a:endParaRPr>
          </a:p>
        </p:txBody>
      </p:sp>
      <p:sp>
        <p:nvSpPr>
          <p:cNvPr id="5" name="Rectangular Callout 4"/>
          <p:cNvSpPr/>
          <p:nvPr/>
        </p:nvSpPr>
        <p:spPr>
          <a:xfrm>
            <a:off x="3714400" y="1718187"/>
            <a:ext cx="2229200" cy="2153265"/>
          </a:xfrm>
          <a:prstGeom prst="wedgeRectCallout">
            <a:avLst>
              <a:gd name="adj1" fmla="val -68798"/>
              <a:gd name="adj2" fmla="val -39892"/>
            </a:avLst>
          </a:prstGeom>
          <a:solidFill>
            <a:schemeClr val="accent3">
              <a:lumMod val="40000"/>
              <a:lumOff val="60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gn="l">
              <a:buFont typeface="Wingdings" panose="05000000000000000000" pitchFamily="2" charset="2"/>
              <a:buChar char="§"/>
            </a:pPr>
            <a:r>
              <a:rPr lang="es-CO" sz="1100" dirty="0">
                <a:latin typeface="Candara" panose="020E0502030303020204" pitchFamily="34" charset="0"/>
              </a:rPr>
              <a:t>Solicita una identidad y una contraseña en el </a:t>
            </a:r>
            <a:r>
              <a:rPr lang="es-CO" sz="1100" dirty="0" err="1">
                <a:latin typeface="Candara" panose="020E0502030303020204" pitchFamily="34" charset="0"/>
              </a:rPr>
              <a:t>Header</a:t>
            </a:r>
            <a:r>
              <a:rPr lang="es-CO" sz="1100" dirty="0">
                <a:latin typeface="Candara" panose="020E0502030303020204" pitchFamily="34" charset="0"/>
              </a:rPr>
              <a:t> </a:t>
            </a:r>
            <a:r>
              <a:rPr lang="es-CO" sz="1100" dirty="0" err="1">
                <a:latin typeface="Candara" panose="020E0502030303020204" pitchFamily="34" charset="0"/>
              </a:rPr>
              <a:t>Authorization</a:t>
            </a:r>
            <a:endParaRPr lang="es-CO" sz="1100" dirty="0">
              <a:latin typeface="Candara" panose="020E0502030303020204" pitchFamily="34" charset="0"/>
            </a:endParaRPr>
          </a:p>
          <a:p>
            <a:pPr marL="171450" indent="-171450" algn="l">
              <a:buFont typeface="Wingdings" panose="05000000000000000000" pitchFamily="2" charset="2"/>
              <a:buChar char="§"/>
            </a:pPr>
            <a:r>
              <a:rPr lang="es-CO" sz="1100" dirty="0">
                <a:latin typeface="Candara" panose="020E0502030303020204" pitchFamily="34" charset="0"/>
              </a:rPr>
              <a:t>El tipo de contenido del </a:t>
            </a:r>
            <a:r>
              <a:rPr lang="es-CO" sz="1100" dirty="0" err="1">
                <a:latin typeface="Candara" panose="020E0502030303020204" pitchFamily="34" charset="0"/>
              </a:rPr>
              <a:t>header</a:t>
            </a:r>
            <a:r>
              <a:rPr lang="es-CO" sz="1100" dirty="0">
                <a:latin typeface="Candara" panose="020E0502030303020204" pitchFamily="34" charset="0"/>
              </a:rPr>
              <a:t> </a:t>
            </a:r>
            <a:r>
              <a:rPr lang="es-CO" sz="1100" dirty="0" err="1">
                <a:latin typeface="Candara" panose="020E0502030303020204" pitchFamily="34" charset="0"/>
              </a:rPr>
              <a:t>Autorization</a:t>
            </a:r>
            <a:r>
              <a:rPr lang="es-CO" sz="1100" dirty="0">
                <a:latin typeface="Candara" panose="020E0502030303020204" pitchFamily="34" charset="0"/>
              </a:rPr>
              <a:t> en “Basic” </a:t>
            </a:r>
          </a:p>
          <a:p>
            <a:pPr marL="171450" indent="-171450" algn="l">
              <a:buFont typeface="Wingdings" panose="05000000000000000000" pitchFamily="2" charset="2"/>
              <a:buChar char="§"/>
            </a:pPr>
            <a:r>
              <a:rPr lang="es-CO" sz="1100" dirty="0">
                <a:latin typeface="Candara" panose="020E0502030303020204" pitchFamily="34" charset="0"/>
              </a:rPr>
              <a:t>La identidad y contraseña se envían concatenadas con “:”</a:t>
            </a:r>
          </a:p>
          <a:p>
            <a:pPr marL="171450" indent="-171450" algn="l">
              <a:buFont typeface="Wingdings" panose="05000000000000000000" pitchFamily="2" charset="2"/>
              <a:buChar char="§"/>
            </a:pPr>
            <a:r>
              <a:rPr lang="es-CO" sz="1100" dirty="0">
                <a:latin typeface="Candara" panose="020E0502030303020204" pitchFamily="34" charset="0"/>
              </a:rPr>
              <a:t>El resultado se envía Base64 para evitar corrupciones por cambio de juego de caracteres</a:t>
            </a:r>
          </a:p>
          <a:p>
            <a:pPr marL="171450" indent="-171450" algn="l">
              <a:buFont typeface="Wingdings" panose="05000000000000000000" pitchFamily="2" charset="2"/>
              <a:buChar char="§"/>
            </a:pPr>
            <a:r>
              <a:rPr lang="es-CO" sz="1100" dirty="0">
                <a:latin typeface="Candara" panose="020E0502030303020204" pitchFamily="34" charset="0"/>
              </a:rPr>
              <a:t>Podría ser APIKEY:SECRET</a:t>
            </a:r>
          </a:p>
          <a:p>
            <a:pPr marL="171450" indent="-171450" algn="l">
              <a:buFont typeface="Wingdings" panose="05000000000000000000" pitchFamily="2" charset="2"/>
              <a:buChar char="§"/>
            </a:pPr>
            <a:endParaRPr lang="es-CO" sz="1100" dirty="0">
              <a:latin typeface="Calibri" panose="020F0502020204030204" pitchFamily="34" charset="0"/>
              <a:cs typeface="Calibri" panose="020F0502020204030204" pitchFamily="34" charset="0"/>
            </a:endParaRPr>
          </a:p>
        </p:txBody>
      </p:sp>
      <p:sp>
        <p:nvSpPr>
          <p:cNvPr id="6" name="Rectangular Callout 5"/>
          <p:cNvSpPr/>
          <p:nvPr/>
        </p:nvSpPr>
        <p:spPr>
          <a:xfrm>
            <a:off x="934329" y="2669459"/>
            <a:ext cx="2229200" cy="1718186"/>
          </a:xfrm>
          <a:prstGeom prst="wedgeRectCallout">
            <a:avLst>
              <a:gd name="adj1" fmla="val 24818"/>
              <a:gd name="adj2" fmla="val -62837"/>
            </a:avLst>
          </a:prstGeom>
          <a:solidFill>
            <a:schemeClr val="accent2">
              <a:lumMod val="20000"/>
              <a:lumOff val="80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gn="l">
              <a:buFont typeface="Wingdings" panose="05000000000000000000" pitchFamily="2" charset="2"/>
              <a:buChar char="§"/>
            </a:pPr>
            <a:r>
              <a:rPr lang="es-CO" sz="1100" dirty="0">
                <a:latin typeface="Candara" panose="020E0502030303020204" pitchFamily="34" charset="0"/>
              </a:rPr>
              <a:t>Sigue los flujos del framework OAUTH2</a:t>
            </a:r>
          </a:p>
          <a:p>
            <a:pPr marL="171450" indent="-171450" algn="l">
              <a:buFont typeface="Wingdings" panose="05000000000000000000" pitchFamily="2" charset="2"/>
              <a:buChar char="§"/>
            </a:pPr>
            <a:r>
              <a:rPr lang="es-CO" sz="1100" dirty="0">
                <a:latin typeface="Candara" panose="020E0502030303020204" pitchFamily="34" charset="0"/>
              </a:rPr>
              <a:t>Es estándar de facto para autorización delegada de usuarios finales (cuando se necesita confiar que el dueño final de la cuenta accede a delegar la autorización)</a:t>
            </a:r>
          </a:p>
          <a:p>
            <a:pPr marL="171450" indent="-171450" algn="l">
              <a:buFont typeface="Wingdings" panose="05000000000000000000" pitchFamily="2" charset="2"/>
              <a:buChar char="§"/>
            </a:pPr>
            <a:r>
              <a:rPr lang="es-CO" sz="1100" dirty="0">
                <a:latin typeface="Candara" panose="020E0502030303020204" pitchFamily="34" charset="0"/>
              </a:rPr>
              <a:t>Se describe más adelante</a:t>
            </a:r>
          </a:p>
          <a:p>
            <a:pPr marL="171450" indent="-171450" algn="l">
              <a:buFont typeface="Wingdings" panose="05000000000000000000" pitchFamily="2" charset="2"/>
              <a:buChar char="§"/>
            </a:pP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799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Paths</a:t>
            </a:r>
            <a:r>
              <a:rPr lang="es-CO" dirty="0"/>
              <a:t>	</a:t>
            </a:r>
          </a:p>
        </p:txBody>
      </p:sp>
      <p:sp>
        <p:nvSpPr>
          <p:cNvPr id="3" name="Content Placeholder 2"/>
          <p:cNvSpPr>
            <a:spLocks noGrp="1"/>
          </p:cNvSpPr>
          <p:nvPr>
            <p:ph idx="1"/>
          </p:nvPr>
        </p:nvSpPr>
        <p:spPr>
          <a:xfrm>
            <a:off x="323850" y="654537"/>
            <a:ext cx="7065645" cy="4158647"/>
          </a:xfrm>
        </p:spPr>
        <p:txBody>
          <a:bodyPr/>
          <a:lstStyle/>
          <a:p>
            <a:r>
              <a:rPr lang="es-CO" dirty="0"/>
              <a:t>La semántica de las operaciones se acogen a las definiciones de métodos HTTP: solo se utiliza </a:t>
            </a:r>
          </a:p>
          <a:p>
            <a:pPr lvl="1"/>
            <a:r>
              <a:rPr lang="es-CO" dirty="0"/>
              <a:t>POST para creación, </a:t>
            </a:r>
          </a:p>
          <a:p>
            <a:pPr lvl="1"/>
            <a:r>
              <a:rPr lang="es-CO" dirty="0"/>
              <a:t>GET, HEAD y OPTIONS para consultas, </a:t>
            </a:r>
          </a:p>
          <a:p>
            <a:pPr lvl="1"/>
            <a:r>
              <a:rPr lang="es-CO" dirty="0"/>
              <a:t>PATCH y POST para Modificaciones, </a:t>
            </a:r>
          </a:p>
          <a:p>
            <a:pPr lvl="1"/>
            <a:r>
              <a:rPr lang="es-CO" dirty="0"/>
              <a:t>DELETE para inactivaciones o eliminaciones</a:t>
            </a:r>
          </a:p>
          <a:p>
            <a:r>
              <a:rPr lang="es-CO" dirty="0"/>
              <a:t>Las operaciones deben cumplir que </a:t>
            </a:r>
          </a:p>
          <a:p>
            <a:pPr lvl="1"/>
            <a:r>
              <a:rPr lang="es-CO" dirty="0"/>
              <a:t>GET, HEAD y OPTIONS son métodos seguros (que puede ser invocado sin causar efectos colaterales) y </a:t>
            </a:r>
          </a:p>
          <a:p>
            <a:pPr lvl="1"/>
            <a:r>
              <a:rPr lang="es-CO" dirty="0"/>
              <a:t>GET, HEAD, OPTIONS PUT y DELETE son métodos </a:t>
            </a:r>
            <a:r>
              <a:rPr lang="es-CO" dirty="0" err="1"/>
              <a:t>idempotentes</a:t>
            </a:r>
            <a:r>
              <a:rPr lang="es-CO" dirty="0"/>
              <a:t> (que puede ser invocado varias veces obteniendo el mismo resultado).</a:t>
            </a:r>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935" y="2624138"/>
            <a:ext cx="1926660" cy="210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888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a:t>Si se requiere que los métodos POST y PATCH sean </a:t>
            </a:r>
            <a:r>
              <a:rPr lang="es-CO" dirty="0" err="1"/>
              <a:t>idempotentes</a:t>
            </a:r>
            <a:r>
              <a:rPr lang="es-CO" dirty="0"/>
              <a:t> se deberá utilizar un </a:t>
            </a:r>
            <a:r>
              <a:rPr lang="es-CO" dirty="0" err="1"/>
              <a:t>header</a:t>
            </a:r>
            <a:r>
              <a:rPr lang="es-CO" dirty="0"/>
              <a:t> identificador para </a:t>
            </a:r>
            <a:r>
              <a:rPr lang="es-CO" dirty="0" err="1"/>
              <a:t>idempotencia</a:t>
            </a:r>
            <a:r>
              <a:rPr lang="es-CO" dirty="0"/>
              <a:t>, este </a:t>
            </a:r>
            <a:r>
              <a:rPr lang="es-CO" dirty="0" err="1"/>
              <a:t>header</a:t>
            </a:r>
            <a:r>
              <a:rPr lang="es-CO" dirty="0"/>
              <a:t> apoya que la implementación del Servicio (no APIC) pueda comprobar si se trata de una solicitud nueva o una ya invocada. Esta implementación es una capacidad funcional y está fuera del alcance de APIC.</a:t>
            </a:r>
          </a:p>
          <a:p>
            <a:pPr lvl="1"/>
            <a:r>
              <a:rPr lang="es-CO" dirty="0"/>
              <a:t>Nombre de </a:t>
            </a:r>
            <a:r>
              <a:rPr lang="es-CO" dirty="0" err="1"/>
              <a:t>Header</a:t>
            </a:r>
            <a:r>
              <a:rPr lang="es-CO" dirty="0"/>
              <a:t>: </a:t>
            </a:r>
            <a:r>
              <a:rPr lang="es-CO" b="1" dirty="0" err="1"/>
              <a:t>Idempotency</a:t>
            </a:r>
            <a:r>
              <a:rPr lang="es-CO" b="1" dirty="0"/>
              <a:t>-Key</a:t>
            </a:r>
          </a:p>
          <a:p>
            <a:r>
              <a:rPr lang="es-CO" dirty="0"/>
              <a:t>Siempre se deben definir los valores de </a:t>
            </a:r>
          </a:p>
          <a:p>
            <a:pPr lvl="1"/>
            <a:r>
              <a:rPr lang="es-CO" dirty="0" err="1"/>
              <a:t>OperationId</a:t>
            </a:r>
            <a:r>
              <a:rPr lang="es-CO" dirty="0"/>
              <a:t> (nombre técnico de la operación), </a:t>
            </a:r>
          </a:p>
          <a:p>
            <a:pPr lvl="1"/>
            <a:r>
              <a:rPr lang="es-CO" dirty="0"/>
              <a:t>resumen (</a:t>
            </a:r>
            <a:r>
              <a:rPr lang="es-CO" dirty="0" err="1"/>
              <a:t>summary</a:t>
            </a:r>
            <a:r>
              <a:rPr lang="es-CO" dirty="0"/>
              <a:t>) y </a:t>
            </a:r>
          </a:p>
          <a:p>
            <a:pPr lvl="1"/>
            <a:r>
              <a:rPr lang="es-CO" dirty="0"/>
              <a:t>TAG. </a:t>
            </a:r>
          </a:p>
        </p:txBody>
      </p:sp>
    </p:spTree>
    <p:extLst>
      <p:ext uri="{BB962C8B-B14F-4D97-AF65-F5344CB8AC3E}">
        <p14:creationId xmlns:p14="http://schemas.microsoft.com/office/powerpoint/2010/main" val="996979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Definiciones</a:t>
            </a:r>
          </a:p>
        </p:txBody>
      </p:sp>
      <p:sp>
        <p:nvSpPr>
          <p:cNvPr id="3" name="Content Placeholder 2"/>
          <p:cNvSpPr>
            <a:spLocks noGrp="1"/>
          </p:cNvSpPr>
          <p:nvPr>
            <p:ph idx="1"/>
          </p:nvPr>
        </p:nvSpPr>
        <p:spPr/>
        <p:txBody>
          <a:bodyPr/>
          <a:lstStyle/>
          <a:p>
            <a:r>
              <a:rPr lang="es-CO" dirty="0"/>
              <a:t>Definiciones de entidades que utiliza el </a:t>
            </a:r>
            <a:r>
              <a:rPr lang="es-CO" dirty="0" err="1"/>
              <a:t>OpenAPI</a:t>
            </a:r>
            <a:endParaRPr lang="es-CO" dirty="0"/>
          </a:p>
          <a:p>
            <a:r>
              <a:rPr lang="es-CO" dirty="0"/>
              <a:t>Utilizan </a:t>
            </a:r>
            <a:r>
              <a:rPr lang="es-CO" dirty="0" err="1"/>
              <a:t>Schema</a:t>
            </a:r>
            <a:r>
              <a:rPr lang="es-CO" dirty="0"/>
              <a:t> JSON</a:t>
            </a:r>
          </a:p>
          <a:p>
            <a:pPr lvl="0"/>
            <a:r>
              <a:rPr lang="es-CO" dirty="0"/>
              <a:t>Las definiciones base son entidades, por lo tanto se describen con un sustantivo (no verbos)</a:t>
            </a:r>
          </a:p>
          <a:p>
            <a:pPr lvl="0"/>
            <a:r>
              <a:rPr lang="es-CO" dirty="0"/>
              <a:t>Los mensajes asociados a </a:t>
            </a:r>
            <a:r>
              <a:rPr lang="es-CO" dirty="0" err="1"/>
              <a:t>Request</a:t>
            </a:r>
            <a:r>
              <a:rPr lang="es-CO" dirty="0"/>
              <a:t> y Response de cada operación son tradicionalmente agregados de "definiciones" de tipo Entidad, por lo que se recomienda especificar de forma individual estas definiciones. Se recomienda utilizar un estándar de nombramiento como </a:t>
            </a:r>
          </a:p>
          <a:p>
            <a:pPr lvl="1"/>
            <a:r>
              <a:rPr lang="es-CO" b="1" dirty="0"/>
              <a:t>&lt;nombre-mensaje&gt;_</a:t>
            </a:r>
            <a:r>
              <a:rPr lang="es-CO" b="1" dirty="0" err="1"/>
              <a:t>Rq</a:t>
            </a:r>
            <a:r>
              <a:rPr lang="es-CO" b="1" dirty="0"/>
              <a:t>, </a:t>
            </a:r>
            <a:endParaRPr lang="es-CO" dirty="0"/>
          </a:p>
          <a:p>
            <a:pPr lvl="1"/>
            <a:r>
              <a:rPr lang="es-CO" b="1" dirty="0"/>
              <a:t>&lt;nombre-mensaje&gt;_</a:t>
            </a:r>
            <a:r>
              <a:rPr lang="es-CO" b="1" dirty="0" err="1"/>
              <a:t>Rs</a:t>
            </a:r>
            <a:r>
              <a:rPr lang="es-CO" b="1" dirty="0"/>
              <a:t>, </a:t>
            </a:r>
            <a:endParaRPr lang="es-CO" dirty="0"/>
          </a:p>
          <a:p>
            <a:pPr lvl="1"/>
            <a:r>
              <a:rPr lang="es-CO" b="1" dirty="0"/>
              <a:t>&lt;nombre-entidad&gt;_</a:t>
            </a:r>
            <a:r>
              <a:rPr lang="es-CO" b="1" dirty="0" err="1"/>
              <a:t>Rq</a:t>
            </a:r>
            <a:r>
              <a:rPr lang="es-CO" b="1" dirty="0"/>
              <a:t>, </a:t>
            </a:r>
            <a:endParaRPr lang="es-CO" dirty="0"/>
          </a:p>
          <a:p>
            <a:pPr lvl="1"/>
            <a:r>
              <a:rPr lang="es-CO" b="1" dirty="0"/>
              <a:t>&lt;nombre-entidad&gt;_</a:t>
            </a:r>
            <a:r>
              <a:rPr lang="es-CO" b="1" dirty="0" err="1"/>
              <a:t>Rs</a:t>
            </a:r>
            <a:r>
              <a:rPr lang="es-CO" b="1" dirty="0"/>
              <a:t>,   </a:t>
            </a:r>
            <a:endParaRPr lang="es-CO" dirty="0"/>
          </a:p>
        </p:txBody>
      </p:sp>
    </p:spTree>
    <p:extLst>
      <p:ext uri="{BB962C8B-B14F-4D97-AF65-F5344CB8AC3E}">
        <p14:creationId xmlns:p14="http://schemas.microsoft.com/office/powerpoint/2010/main" val="787119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Apicurio</a:t>
            </a:r>
            <a:endParaRPr lang="es-CO"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6753" y="654050"/>
            <a:ext cx="6588593"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5394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Elementos en OPENAPI 2.x</a:t>
            </a:r>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5537" y="684530"/>
            <a:ext cx="5941785"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ular Callout 4"/>
          <p:cNvSpPr/>
          <p:nvPr/>
        </p:nvSpPr>
        <p:spPr>
          <a:xfrm>
            <a:off x="310718" y="1043940"/>
            <a:ext cx="2229200" cy="1684020"/>
          </a:xfrm>
          <a:prstGeom prst="wedgeRectCallout">
            <a:avLst>
              <a:gd name="adj1" fmla="val 57171"/>
              <a:gd name="adj2" fmla="val -13560"/>
            </a:avLst>
          </a:prstGeom>
          <a:solidFill>
            <a:schemeClr val="accent1">
              <a:lumMod val="20000"/>
              <a:lumOff val="80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s-CO" sz="1100" b="1" dirty="0" err="1">
                <a:latin typeface="Candara" panose="020E0502030303020204" pitchFamily="34" charset="0"/>
              </a:rPr>
              <a:t>PATHs</a:t>
            </a:r>
            <a:endParaRPr lang="es-CO" sz="1100" b="1" dirty="0">
              <a:latin typeface="Candara" panose="020E0502030303020204" pitchFamily="34" charset="0"/>
            </a:endParaRPr>
          </a:p>
          <a:p>
            <a:pPr marL="171450" indent="-171450" algn="l">
              <a:buFont typeface="Wingdings" panose="05000000000000000000" pitchFamily="2" charset="2"/>
              <a:buChar char="§"/>
            </a:pPr>
            <a:r>
              <a:rPr lang="es-CO" sz="1100" dirty="0">
                <a:latin typeface="Candara" panose="020E0502030303020204" pitchFamily="34" charset="0"/>
                <a:ea typeface="Liberation Serif" panose="02020603050405020304" pitchFamily="18" charset="0"/>
                <a:cs typeface="Liberation Serif" panose="02020603050405020304" pitchFamily="18" charset="0"/>
              </a:rPr>
              <a:t>REST no es un estándar, es un estilo de arquitectura</a:t>
            </a:r>
          </a:p>
          <a:p>
            <a:pPr marL="171450" indent="-171450" algn="l">
              <a:buFont typeface="Wingdings" panose="05000000000000000000" pitchFamily="2" charset="2"/>
              <a:buChar char="§"/>
            </a:pPr>
            <a:r>
              <a:rPr lang="es-CO" sz="1100" dirty="0">
                <a:latin typeface="Candara" panose="020E0502030303020204" pitchFamily="34" charset="0"/>
                <a:ea typeface="Liberation Serif" panose="02020603050405020304" pitchFamily="18" charset="0"/>
                <a:cs typeface="Liberation Serif" panose="02020603050405020304" pitchFamily="18" charset="0"/>
              </a:rPr>
              <a:t>No hay una autoridad que defina el estándar de </a:t>
            </a:r>
            <a:r>
              <a:rPr lang="es-CO" sz="1100" dirty="0" err="1">
                <a:latin typeface="Candara" panose="020E0502030303020204" pitchFamily="34" charset="0"/>
                <a:ea typeface="Liberation Serif" panose="02020603050405020304" pitchFamily="18" charset="0"/>
                <a:cs typeface="Liberation Serif" panose="02020603050405020304" pitchFamily="18" charset="0"/>
              </a:rPr>
              <a:t>paths</a:t>
            </a:r>
            <a:r>
              <a:rPr lang="es-CO" sz="1100" dirty="0">
                <a:latin typeface="Candara" panose="020E0502030303020204" pitchFamily="34" charset="0"/>
                <a:ea typeface="Liberation Serif" panose="02020603050405020304" pitchFamily="18" charset="0"/>
                <a:cs typeface="Liberation Serif" panose="02020603050405020304" pitchFamily="18" charset="0"/>
              </a:rPr>
              <a:t> en REST </a:t>
            </a:r>
          </a:p>
          <a:p>
            <a:pPr marL="628650" lvl="1" indent="-171450" algn="l">
              <a:buFont typeface="Wingdings" panose="05000000000000000000" pitchFamily="2" charset="2"/>
              <a:buChar char="§"/>
            </a:pPr>
            <a:r>
              <a:rPr lang="es-CO" sz="1100" dirty="0">
                <a:latin typeface="Candara" panose="020E0502030303020204" pitchFamily="34" charset="0"/>
                <a:ea typeface="Liberation Serif" panose="02020603050405020304" pitchFamily="18" charset="0"/>
                <a:cs typeface="Liberation Serif" panose="02020603050405020304" pitchFamily="18" charset="0"/>
              </a:rPr>
              <a:t>Por lo que hay muchos estándares</a:t>
            </a:r>
          </a:p>
          <a:p>
            <a:pPr marL="171450" indent="-171450" algn="l">
              <a:buFont typeface="Wingdings" panose="05000000000000000000" pitchFamily="2" charset="2"/>
              <a:buChar char="§"/>
            </a:pPr>
            <a:r>
              <a:rPr lang="es-CO" sz="1100" dirty="0">
                <a:latin typeface="Candara" panose="020E0502030303020204" pitchFamily="34" charset="0"/>
                <a:ea typeface="Liberation Serif" panose="02020603050405020304" pitchFamily="18" charset="0"/>
                <a:cs typeface="Liberation Serif" panose="02020603050405020304" pitchFamily="18" charset="0"/>
              </a:rPr>
              <a:t>Colecciones: Sustantivos plural </a:t>
            </a:r>
          </a:p>
          <a:p>
            <a:pPr marL="171450" indent="-171450" algn="l">
              <a:buFont typeface="Wingdings" panose="05000000000000000000" pitchFamily="2" charset="2"/>
              <a:buChar char="§"/>
            </a:pPr>
            <a:endParaRPr lang="es-CO" sz="1200" dirty="0">
              <a:latin typeface="Candara" panose="020E0502030303020204" pitchFamily="34" charset="0"/>
              <a:ea typeface="Liberation Serif" panose="02020603050405020304" pitchFamily="18" charset="0"/>
              <a:cs typeface="Liberation Serif" panose="02020603050405020304" pitchFamily="18" charset="0"/>
            </a:endParaRPr>
          </a:p>
          <a:p>
            <a:pPr marL="171450" indent="-171450" algn="l">
              <a:buFont typeface="Wingdings" panose="05000000000000000000" pitchFamily="2" charset="2"/>
              <a:buChar char="§"/>
            </a:pP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055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689" y="745489"/>
            <a:ext cx="4306361"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443" y="1717675"/>
            <a:ext cx="4272617" cy="34258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4960" y="818930"/>
            <a:ext cx="3361318" cy="1797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97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69"/>
                                        </p:tgtEl>
                                        <p:attrNameLst>
                                          <p:attrName>style.visibility</p:attrName>
                                        </p:attrNameLst>
                                      </p:cBhvr>
                                      <p:to>
                                        <p:strVal val="visible"/>
                                      </p:to>
                                    </p:set>
                                    <p:animEffect transition="in" filter="fade">
                                      <p:cBhvr>
                                        <p:cTn id="12"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Ejemplo</a:t>
            </a:r>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4378" y="654050"/>
            <a:ext cx="6493344"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8957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Estructuras de gobierno</a:t>
            </a:r>
          </a:p>
        </p:txBody>
      </p:sp>
      <p:sp>
        <p:nvSpPr>
          <p:cNvPr id="3" name="Content Placeholder 2"/>
          <p:cNvSpPr>
            <a:spLocks noGrp="1"/>
          </p:cNvSpPr>
          <p:nvPr>
            <p:ph idx="1"/>
          </p:nvPr>
        </p:nvSpPr>
        <p:spPr>
          <a:xfrm>
            <a:off x="323850" y="654537"/>
            <a:ext cx="5947926" cy="4158647"/>
          </a:xfrm>
        </p:spPr>
        <p:txBody>
          <a:bodyPr/>
          <a:lstStyle/>
          <a:p>
            <a:r>
              <a:rPr lang="es-CO" dirty="0"/>
              <a:t>Se han planteado diferentes estructuras para lograr información de gobierno (contexto, metadata, cabeceras, etc.)</a:t>
            </a:r>
          </a:p>
          <a:p>
            <a:r>
              <a:rPr lang="es-CO" dirty="0"/>
              <a:t>También se han propuesto modelos de apoyo a HATEOAS</a:t>
            </a:r>
          </a:p>
          <a:p>
            <a:pPr lvl="1"/>
            <a:r>
              <a:rPr lang="es-CO" dirty="0"/>
              <a:t>Para facilitar la referenciación de recursos por </a:t>
            </a:r>
            <a:r>
              <a:rPr lang="es-CO" dirty="0" err="1"/>
              <a:t>hypelinks</a:t>
            </a:r>
            <a:endParaRPr lang="es-CO" dirty="0"/>
          </a:p>
          <a:p>
            <a:pPr lvl="1"/>
            <a:endParaRPr lang="es-CO" dirty="0"/>
          </a:p>
          <a:p>
            <a:r>
              <a:rPr lang="es-CO" dirty="0"/>
              <a:t>JSON:API</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776" y="1051561"/>
            <a:ext cx="2620763" cy="385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ular Callout 3"/>
          <p:cNvSpPr/>
          <p:nvPr/>
        </p:nvSpPr>
        <p:spPr>
          <a:xfrm>
            <a:off x="7040880" y="701040"/>
            <a:ext cx="1135380" cy="198120"/>
          </a:xfrm>
          <a:prstGeom prst="wedgeRectCallout">
            <a:avLst>
              <a:gd name="adj1" fmla="val 19750"/>
              <a:gd name="adj2" fmla="val 96706"/>
            </a:avLst>
          </a:prstGeom>
          <a:solidFill>
            <a:schemeClr val="accent1">
              <a:lumMod val="40000"/>
              <a:lumOff val="60000"/>
            </a:schemeClr>
          </a:solidFill>
          <a:ln>
            <a:solidFill>
              <a:schemeClr val="tx2">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100" dirty="0" err="1">
                <a:latin typeface="Calibri" panose="020F0502020204030204" pitchFamily="34" charset="0"/>
                <a:cs typeface="Calibri" panose="020F0502020204030204" pitchFamily="34" charset="0"/>
              </a:rPr>
              <a:t>Openbanking</a:t>
            </a:r>
            <a:r>
              <a:rPr lang="es-CO" sz="1100" dirty="0">
                <a:latin typeface="Calibri" panose="020F0502020204030204" pitchFamily="34" charset="0"/>
                <a:cs typeface="Calibri" panose="020F0502020204030204" pitchFamily="34" charset="0"/>
              </a:rPr>
              <a:t> UK</a:t>
            </a:r>
          </a:p>
        </p:txBody>
      </p:sp>
    </p:spTree>
    <p:extLst>
      <p:ext uri="{BB962C8B-B14F-4D97-AF65-F5344CB8AC3E}">
        <p14:creationId xmlns:p14="http://schemas.microsoft.com/office/powerpoint/2010/main" val="3492145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Gartner</a:t>
            </a:r>
            <a:r>
              <a:rPr lang="es-CO" dirty="0"/>
              <a:t> 2019</a:t>
            </a:r>
          </a:p>
        </p:txBody>
      </p:sp>
      <p:pic>
        <p:nvPicPr>
          <p:cNvPr id="5122" name="Picture 2"/>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3173" y="554045"/>
            <a:ext cx="4632927" cy="458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1742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Tipos de Definiciones API en APIC</a:t>
            </a:r>
          </a:p>
        </p:txBody>
      </p:sp>
      <p:sp>
        <p:nvSpPr>
          <p:cNvPr id="3" name="Content Placeholder 2"/>
          <p:cNvSpPr>
            <a:spLocks noGrp="1"/>
          </p:cNvSpPr>
          <p:nvPr>
            <p:ph idx="1"/>
          </p:nvPr>
        </p:nvSpPr>
        <p:spPr>
          <a:xfrm>
            <a:off x="323850" y="654537"/>
            <a:ext cx="4065270" cy="4158647"/>
          </a:xfrm>
        </p:spPr>
        <p:txBody>
          <a:bodyPr/>
          <a:lstStyle/>
          <a:p>
            <a:r>
              <a:rPr lang="es-CO" dirty="0"/>
              <a:t>Tipos APIs en APIC</a:t>
            </a:r>
          </a:p>
          <a:p>
            <a:pPr lvl="1"/>
            <a:r>
              <a:rPr lang="es-CO" sz="1600" dirty="0"/>
              <a:t>Creación de una API de proxy REST a partir de un servicio de destino</a:t>
            </a:r>
          </a:p>
          <a:p>
            <a:pPr lvl="1"/>
            <a:r>
              <a:rPr lang="es-CO" sz="1600" dirty="0"/>
              <a:t>Creación de una API de proxy REST a partir de un servicio </a:t>
            </a:r>
            <a:r>
              <a:rPr lang="es-CO" sz="1600" dirty="0" err="1"/>
              <a:t>OpenAPI</a:t>
            </a:r>
            <a:r>
              <a:rPr lang="es-CO" sz="1600" dirty="0"/>
              <a:t> existente</a:t>
            </a:r>
          </a:p>
          <a:p>
            <a:pPr lvl="1"/>
            <a:r>
              <a:rPr lang="es-CO" sz="1600" dirty="0"/>
              <a:t>Creación de una definición de </a:t>
            </a:r>
            <a:r>
              <a:rPr lang="es-CO" sz="1600" dirty="0" err="1"/>
              <a:t>OpenAPI</a:t>
            </a:r>
            <a:r>
              <a:rPr lang="es-CO" sz="1600" dirty="0"/>
              <a:t> REST</a:t>
            </a:r>
          </a:p>
          <a:p>
            <a:pPr lvl="1"/>
            <a:r>
              <a:rPr lang="es-CO" sz="1600" dirty="0"/>
              <a:t>Creación de una API de proxy REST a partir de un servicio WSDL existente</a:t>
            </a:r>
          </a:p>
          <a:p>
            <a:pPr lvl="1"/>
            <a:r>
              <a:rPr lang="es-CO" sz="1600" dirty="0"/>
              <a:t>Adición de una API REST mediante la importación de un archivo de </a:t>
            </a:r>
            <a:r>
              <a:rPr lang="es-CO" sz="1600" dirty="0" err="1"/>
              <a:t>OpenAPI</a:t>
            </a:r>
            <a:endParaRPr lang="es-CO" sz="1600" dirty="0"/>
          </a:p>
          <a:p>
            <a:pPr lvl="1"/>
            <a:r>
              <a:rPr lang="es-CO" sz="1600" dirty="0"/>
              <a:t>Creación de una API de proxy SOAP a partir de un servicio WSDL existente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612" y="1295400"/>
            <a:ext cx="4206748" cy="2857500"/>
          </a:xfrm>
          <a:prstGeom prst="rect">
            <a:avLst/>
          </a:prstGeom>
          <a:noFill/>
          <a:ln w="9525">
            <a:no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783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56549" y="2919475"/>
            <a:ext cx="2056171" cy="1102519"/>
          </a:xfrm>
        </p:spPr>
        <p:txBody>
          <a:bodyPr/>
          <a:lstStyle/>
          <a:p>
            <a:r>
              <a:rPr lang="es-CO" dirty="0"/>
              <a:t>Productos y APIs</a:t>
            </a:r>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4119636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Productos</a:t>
            </a:r>
          </a:p>
        </p:txBody>
      </p:sp>
      <p:sp>
        <p:nvSpPr>
          <p:cNvPr id="3" name="Content Placeholder 2"/>
          <p:cNvSpPr>
            <a:spLocks noGrp="1"/>
          </p:cNvSpPr>
          <p:nvPr>
            <p:ph idx="1"/>
          </p:nvPr>
        </p:nvSpPr>
        <p:spPr/>
        <p:txBody>
          <a:bodyPr/>
          <a:lstStyle/>
          <a:p>
            <a:r>
              <a:rPr lang="es-CO" dirty="0"/>
              <a:t>Elemento que los consumidores pueden suscribir para invocar el API</a:t>
            </a:r>
          </a:p>
        </p:txBody>
      </p:sp>
      <p:pic>
        <p:nvPicPr>
          <p:cNvPr id="1026" name="Picture 2" descr="Diagrama que muestra la jerarquía de productos, planes y API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1066482"/>
            <a:ext cx="3947160" cy="33542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37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a:t>Operaciones con </a:t>
            </a:r>
            <a:r>
              <a:rPr lang="es-CO" dirty="0" err="1"/>
              <a:t>Drafts</a:t>
            </a:r>
            <a:endParaRPr lang="es-CO" dirty="0"/>
          </a:p>
        </p:txBody>
      </p:sp>
      <p:sp>
        <p:nvSpPr>
          <p:cNvPr id="5" name="Content Placeholder 4"/>
          <p:cNvSpPr>
            <a:spLocks noGrp="1"/>
          </p:cNvSpPr>
          <p:nvPr>
            <p:ph idx="1"/>
          </p:nvPr>
        </p:nvSpPr>
        <p:spPr/>
        <p:txBody>
          <a:bodyPr/>
          <a:lstStyle/>
          <a:p>
            <a:r>
              <a:rPr lang="es-CO" dirty="0"/>
              <a:t>API</a:t>
            </a:r>
          </a:p>
          <a:p>
            <a:pPr lvl="1"/>
            <a:r>
              <a:rPr lang="es-CO" dirty="0"/>
              <a:t>Creación de una definición de API</a:t>
            </a:r>
          </a:p>
          <a:p>
            <a:pPr lvl="1"/>
            <a:r>
              <a:rPr lang="es-CO" dirty="0"/>
              <a:t>Edición de una definición de API</a:t>
            </a:r>
          </a:p>
          <a:p>
            <a:pPr lvl="1"/>
            <a:r>
              <a:rPr lang="es-CO" dirty="0"/>
              <a:t>Activación de una API</a:t>
            </a:r>
          </a:p>
          <a:p>
            <a:pPr lvl="1"/>
            <a:r>
              <a:rPr lang="es-CO" dirty="0"/>
              <a:t>Prueba de una API con la herramienta de prueba </a:t>
            </a:r>
          </a:p>
          <a:p>
            <a:pPr lvl="1"/>
            <a:r>
              <a:rPr lang="es-CO" dirty="0"/>
              <a:t>Despliegue de una API</a:t>
            </a:r>
          </a:p>
          <a:p>
            <a:pPr lvl="1"/>
            <a:r>
              <a:rPr lang="es-CO" dirty="0"/>
              <a:t>Publicación de una API</a:t>
            </a:r>
          </a:p>
          <a:p>
            <a:pPr lvl="1"/>
            <a:r>
              <a:rPr lang="es-CO" dirty="0"/>
              <a:t>Descarga de una definición de API</a:t>
            </a:r>
          </a:p>
          <a:p>
            <a:pPr lvl="1"/>
            <a:r>
              <a:rPr lang="es-CO" dirty="0"/>
              <a:t>Eliminación de una definición de API</a:t>
            </a:r>
          </a:p>
        </p:txBody>
      </p:sp>
    </p:spTree>
    <p:extLst>
      <p:ext uri="{BB962C8B-B14F-4D97-AF65-F5344CB8AC3E}">
        <p14:creationId xmlns:p14="http://schemas.microsoft.com/office/powerpoint/2010/main" val="3945687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Operaciones con </a:t>
            </a:r>
            <a:r>
              <a:rPr lang="es-CO" dirty="0" err="1"/>
              <a:t>Drafts</a:t>
            </a:r>
            <a:endParaRPr lang="es-CO" dirty="0"/>
          </a:p>
        </p:txBody>
      </p:sp>
      <p:sp>
        <p:nvSpPr>
          <p:cNvPr id="3" name="Content Placeholder 2"/>
          <p:cNvSpPr>
            <a:spLocks noGrp="1"/>
          </p:cNvSpPr>
          <p:nvPr>
            <p:ph idx="1"/>
          </p:nvPr>
        </p:nvSpPr>
        <p:spPr/>
        <p:txBody>
          <a:bodyPr/>
          <a:lstStyle/>
          <a:p>
            <a:r>
              <a:rPr lang="es-CO" dirty="0"/>
              <a:t>Productos</a:t>
            </a:r>
          </a:p>
          <a:p>
            <a:pPr lvl="1"/>
            <a:r>
              <a:rPr lang="es-CO" dirty="0"/>
              <a:t>Creación de un borrador de producto</a:t>
            </a:r>
          </a:p>
          <a:p>
            <a:pPr lvl="1"/>
            <a:r>
              <a:rPr lang="es-CO" dirty="0" err="1"/>
              <a:t>Download</a:t>
            </a:r>
            <a:r>
              <a:rPr lang="es-CO" dirty="0"/>
              <a:t> de </a:t>
            </a:r>
            <a:r>
              <a:rPr lang="es-CO" dirty="0" err="1"/>
              <a:t>draft</a:t>
            </a:r>
            <a:r>
              <a:rPr lang="es-CO" dirty="0"/>
              <a:t> de producto</a:t>
            </a:r>
          </a:p>
          <a:p>
            <a:pPr lvl="1"/>
            <a:r>
              <a:rPr lang="es-CO" dirty="0"/>
              <a:t>Edición de </a:t>
            </a:r>
            <a:r>
              <a:rPr lang="es-CO" dirty="0" err="1"/>
              <a:t>draft</a:t>
            </a:r>
            <a:r>
              <a:rPr lang="es-CO" dirty="0"/>
              <a:t> de producto</a:t>
            </a:r>
          </a:p>
          <a:p>
            <a:pPr lvl="1"/>
            <a:r>
              <a:rPr lang="es-CO" dirty="0"/>
              <a:t>Despliegue  de producto</a:t>
            </a:r>
          </a:p>
          <a:p>
            <a:pPr lvl="1"/>
            <a:r>
              <a:rPr lang="es-CO" dirty="0"/>
              <a:t>Publicación de producto</a:t>
            </a:r>
          </a:p>
          <a:p>
            <a:pPr lvl="1"/>
            <a:r>
              <a:rPr lang="es-CO" dirty="0"/>
              <a:t>Creación de una versión nueva del producto</a:t>
            </a:r>
          </a:p>
          <a:p>
            <a:pPr lvl="1"/>
            <a:r>
              <a:rPr lang="es-CO" dirty="0"/>
              <a:t>Eliminación de un producto</a:t>
            </a:r>
          </a:p>
        </p:txBody>
      </p:sp>
    </p:spTree>
    <p:extLst>
      <p:ext uri="{BB962C8B-B14F-4D97-AF65-F5344CB8AC3E}">
        <p14:creationId xmlns:p14="http://schemas.microsoft.com/office/powerpoint/2010/main" val="2834933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4707" y="654050"/>
            <a:ext cx="5592233"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708660" y="1676400"/>
            <a:ext cx="6103620" cy="1965960"/>
          </a:xfrm>
          <a:prstGeom prst="roundRect">
            <a:avLst>
              <a:gd name="adj" fmla="val 6590"/>
            </a:avLst>
          </a:prstGeom>
          <a:ln>
            <a:solidFill>
              <a:srgbClr val="FF0000"/>
            </a:solidFill>
          </a:ln>
        </p:spPr>
        <p:txBody>
          <a:bodyPr rtlCol="0" anchor="ctr">
            <a:noAutofit/>
          </a:bodyPr>
          <a:lstStyle/>
          <a:p>
            <a:pPr algn="r"/>
            <a:r>
              <a:rPr lang="es-CO" sz="1100" dirty="0">
                <a:latin typeface="Calibri" panose="020F0502020204030204" pitchFamily="34" charset="0"/>
                <a:cs typeface="Calibri" panose="020F0502020204030204" pitchFamily="34" charset="0"/>
              </a:rPr>
              <a:t>APIs</a:t>
            </a:r>
          </a:p>
        </p:txBody>
      </p:sp>
      <p:sp>
        <p:nvSpPr>
          <p:cNvPr id="6" name="Rounded Rectangle 5"/>
          <p:cNvSpPr/>
          <p:nvPr/>
        </p:nvSpPr>
        <p:spPr>
          <a:xfrm>
            <a:off x="708660" y="3642360"/>
            <a:ext cx="6103620" cy="1089660"/>
          </a:xfrm>
          <a:prstGeom prst="roundRect">
            <a:avLst>
              <a:gd name="adj" fmla="val 6590"/>
            </a:avLst>
          </a:prstGeom>
          <a:ln>
            <a:solidFill>
              <a:srgbClr val="FF0000"/>
            </a:solidFill>
          </a:ln>
        </p:spPr>
        <p:txBody>
          <a:bodyPr rtlCol="0" anchor="ctr">
            <a:noAutofit/>
          </a:bodyPr>
          <a:lstStyle/>
          <a:p>
            <a:pPr algn="r"/>
            <a:r>
              <a:rPr lang="es-CO" sz="1100" dirty="0">
                <a:latin typeface="Calibri" panose="020F0502020204030204" pitchFamily="34" charset="0"/>
                <a:cs typeface="Calibri" panose="020F0502020204030204" pitchFamily="34" charset="0"/>
              </a:rPr>
              <a:t>Productos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1676400"/>
            <a:ext cx="1236345" cy="14671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75" y="3594982"/>
            <a:ext cx="1127591" cy="13351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3375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Operaciones sobre </a:t>
            </a:r>
            <a:r>
              <a:rPr lang="es-CO" dirty="0" err="1"/>
              <a:t>Drafts</a:t>
            </a:r>
            <a:endParaRPr lang="es-CO"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08671" y="1973580"/>
            <a:ext cx="3879093" cy="275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79120" y="1101090"/>
            <a:ext cx="624840" cy="266700"/>
          </a:xfrm>
          <a:prstGeom prst="rect">
            <a:avLst/>
          </a:prstGeom>
          <a:solidFill>
            <a:srgbClr val="FFFF99"/>
          </a:solidFill>
          <a:ln w="12700">
            <a:solidFill>
              <a:schemeClr val="bg1">
                <a:lumMod val="50000"/>
              </a:schemeClr>
            </a:solidFill>
          </a:ln>
        </p:spPr>
        <p:txBody>
          <a:bodyPr rtlCol="0" anchor="ctr">
            <a:noAutofit/>
          </a:bodyPr>
          <a:lstStyle/>
          <a:p>
            <a:pPr algn="ctr"/>
            <a:r>
              <a:rPr lang="es-CO" sz="1100" noProof="1">
                <a:latin typeface="Calibri" panose="020F0502020204030204" pitchFamily="34" charset="0"/>
                <a:cs typeface="Calibri" panose="020F0502020204030204" pitchFamily="34" charset="0"/>
              </a:rPr>
              <a:t>Draft</a:t>
            </a:r>
          </a:p>
        </p:txBody>
      </p:sp>
      <p:sp>
        <p:nvSpPr>
          <p:cNvPr id="6" name="Rectangle 5"/>
          <p:cNvSpPr/>
          <p:nvPr/>
        </p:nvSpPr>
        <p:spPr>
          <a:xfrm>
            <a:off x="1691640" y="1101090"/>
            <a:ext cx="792480" cy="266700"/>
          </a:xfrm>
          <a:prstGeom prst="rect">
            <a:avLst/>
          </a:prstGeom>
          <a:solidFill>
            <a:schemeClr val="accent5">
              <a:lumMod val="40000"/>
              <a:lumOff val="60000"/>
            </a:schemeClr>
          </a:solidFill>
          <a:ln w="12700">
            <a:solidFill>
              <a:schemeClr val="bg1">
                <a:lumMod val="50000"/>
              </a:schemeClr>
            </a:solidFill>
          </a:ln>
        </p:spPr>
        <p:txBody>
          <a:bodyPr rtlCol="0" anchor="ctr">
            <a:noAutofit/>
          </a:bodyPr>
          <a:lstStyle/>
          <a:p>
            <a:pPr algn="ctr"/>
            <a:r>
              <a:rPr lang="es-CO" sz="1100" noProof="1">
                <a:latin typeface="Calibri" panose="020F0502020204030204" pitchFamily="34" charset="0"/>
                <a:cs typeface="Calibri" panose="020F0502020204030204" pitchFamily="34" charset="0"/>
              </a:rPr>
              <a:t>Activated</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853" y="768668"/>
            <a:ext cx="22383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7493" y="1101090"/>
            <a:ext cx="1986915" cy="3654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691640" y="1703070"/>
            <a:ext cx="792480" cy="266700"/>
          </a:xfrm>
          <a:prstGeom prst="rect">
            <a:avLst/>
          </a:prstGeom>
          <a:solidFill>
            <a:schemeClr val="accent5">
              <a:lumMod val="40000"/>
              <a:lumOff val="60000"/>
            </a:schemeClr>
          </a:solidFill>
          <a:ln w="12700">
            <a:solidFill>
              <a:schemeClr val="bg1">
                <a:lumMod val="50000"/>
              </a:schemeClr>
            </a:solidFill>
          </a:ln>
        </p:spPr>
        <p:txBody>
          <a:bodyPr rtlCol="0" anchor="ctr">
            <a:noAutofit/>
          </a:bodyPr>
          <a:lstStyle/>
          <a:p>
            <a:pPr algn="ctr"/>
            <a:r>
              <a:rPr lang="es-CO" sz="1100" noProof="1">
                <a:latin typeface="Calibri" panose="020F0502020204030204" pitchFamily="34" charset="0"/>
                <a:cs typeface="Calibri" panose="020F0502020204030204" pitchFamily="34" charset="0"/>
              </a:rPr>
              <a:t>Staged</a:t>
            </a:r>
          </a:p>
        </p:txBody>
      </p:sp>
      <p:sp>
        <p:nvSpPr>
          <p:cNvPr id="10" name="Rectangle 9"/>
          <p:cNvSpPr/>
          <p:nvPr/>
        </p:nvSpPr>
        <p:spPr>
          <a:xfrm>
            <a:off x="1691640" y="2320290"/>
            <a:ext cx="792480" cy="266700"/>
          </a:xfrm>
          <a:prstGeom prst="rect">
            <a:avLst/>
          </a:prstGeom>
          <a:solidFill>
            <a:schemeClr val="accent5">
              <a:lumMod val="40000"/>
              <a:lumOff val="60000"/>
            </a:schemeClr>
          </a:solidFill>
          <a:ln w="12700">
            <a:solidFill>
              <a:schemeClr val="bg1">
                <a:lumMod val="50000"/>
              </a:schemeClr>
            </a:solidFill>
          </a:ln>
        </p:spPr>
        <p:txBody>
          <a:bodyPr rtlCol="0" anchor="ctr">
            <a:noAutofit/>
          </a:bodyPr>
          <a:lstStyle/>
          <a:p>
            <a:pPr algn="ctr"/>
            <a:r>
              <a:rPr lang="es-CO" sz="1100" noProof="1">
                <a:latin typeface="Calibri" panose="020F0502020204030204" pitchFamily="34" charset="0"/>
                <a:cs typeface="Calibri" panose="020F0502020204030204" pitchFamily="34" charset="0"/>
              </a:rPr>
              <a:t>Published</a:t>
            </a:r>
          </a:p>
        </p:txBody>
      </p:sp>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0920" y="2112752"/>
            <a:ext cx="350720" cy="277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691640" y="2876550"/>
            <a:ext cx="792480" cy="266700"/>
          </a:xfrm>
          <a:prstGeom prst="rect">
            <a:avLst/>
          </a:prstGeom>
          <a:solidFill>
            <a:schemeClr val="accent5">
              <a:lumMod val="40000"/>
              <a:lumOff val="60000"/>
            </a:schemeClr>
          </a:solidFill>
          <a:ln w="12700">
            <a:solidFill>
              <a:schemeClr val="bg1">
                <a:lumMod val="50000"/>
              </a:schemeClr>
            </a:solidFill>
            <a:prstDash val="dash"/>
          </a:ln>
        </p:spPr>
        <p:txBody>
          <a:bodyPr rtlCol="0" anchor="ctr">
            <a:noAutofit/>
          </a:bodyPr>
          <a:lstStyle/>
          <a:p>
            <a:pPr algn="ctr"/>
            <a:r>
              <a:rPr lang="es-CO" sz="1100" noProof="1">
                <a:latin typeface="Calibri" panose="020F0502020204030204" pitchFamily="34" charset="0"/>
                <a:cs typeface="Calibri" panose="020F0502020204030204" pitchFamily="34" charset="0"/>
              </a:rPr>
              <a:t>Deleted</a:t>
            </a:r>
          </a:p>
        </p:txBody>
      </p:sp>
      <p:cxnSp>
        <p:nvCxnSpPr>
          <p:cNvPr id="7" name="Straight Arrow Connector 6"/>
          <p:cNvCxnSpPr>
            <a:stCxn id="4" idx="3"/>
            <a:endCxn id="6" idx="1"/>
          </p:cNvCxnSpPr>
          <p:nvPr/>
        </p:nvCxnSpPr>
        <p:spPr>
          <a:xfrm>
            <a:off x="1203960" y="1234440"/>
            <a:ext cx="487680" cy="0"/>
          </a:xfrm>
          <a:prstGeom prst="straightConnector1">
            <a:avLst/>
          </a:prstGeom>
          <a:solidFill>
            <a:srgbClr val="FFFF99"/>
          </a:solidFill>
          <a:ln w="12700">
            <a:solidFill>
              <a:schemeClr val="bg1">
                <a:lumMod val="50000"/>
              </a:schemeClr>
            </a:solidFill>
            <a:headEnd type="none" w="med" len="med"/>
            <a:tailEnd type="arrow" w="med" len="med"/>
          </a:ln>
        </p:spPr>
      </p:cxnSp>
      <p:cxnSp>
        <p:nvCxnSpPr>
          <p:cNvPr id="15" name="Straight Arrow Connector 14"/>
          <p:cNvCxnSpPr>
            <a:stCxn id="6" idx="2"/>
            <a:endCxn id="9" idx="0"/>
          </p:cNvCxnSpPr>
          <p:nvPr/>
        </p:nvCxnSpPr>
        <p:spPr>
          <a:xfrm>
            <a:off x="2087880" y="1367790"/>
            <a:ext cx="0" cy="335280"/>
          </a:xfrm>
          <a:prstGeom prst="straightConnector1">
            <a:avLst/>
          </a:prstGeom>
          <a:solidFill>
            <a:srgbClr val="FFFF99"/>
          </a:solidFill>
          <a:ln w="12700">
            <a:solidFill>
              <a:schemeClr val="bg1">
                <a:lumMod val="50000"/>
              </a:schemeClr>
            </a:solidFill>
            <a:headEnd type="none" w="med" len="med"/>
            <a:tailEnd type="arrow" w="med" len="med"/>
          </a:ln>
        </p:spPr>
      </p:cxnSp>
      <p:cxnSp>
        <p:nvCxnSpPr>
          <p:cNvPr id="18" name="Straight Arrow Connector 17"/>
          <p:cNvCxnSpPr/>
          <p:nvPr/>
        </p:nvCxnSpPr>
        <p:spPr>
          <a:xfrm>
            <a:off x="2087880" y="1969770"/>
            <a:ext cx="0" cy="335280"/>
          </a:xfrm>
          <a:prstGeom prst="straightConnector1">
            <a:avLst/>
          </a:prstGeom>
          <a:solidFill>
            <a:srgbClr val="FFFF99"/>
          </a:solidFill>
          <a:ln w="12700">
            <a:solidFill>
              <a:schemeClr val="bg1">
                <a:lumMod val="50000"/>
              </a:schemeClr>
            </a:solidFill>
            <a:headEnd type="none" w="med" len="med"/>
            <a:tailEnd type="arrow" w="med" len="med"/>
          </a:ln>
        </p:spPr>
      </p:cxnSp>
      <p:cxnSp>
        <p:nvCxnSpPr>
          <p:cNvPr id="19" name="Straight Arrow Connector 18"/>
          <p:cNvCxnSpPr/>
          <p:nvPr/>
        </p:nvCxnSpPr>
        <p:spPr>
          <a:xfrm>
            <a:off x="2087880" y="2586990"/>
            <a:ext cx="0" cy="335280"/>
          </a:xfrm>
          <a:prstGeom prst="straightConnector1">
            <a:avLst/>
          </a:prstGeom>
          <a:solidFill>
            <a:srgbClr val="FFFF99"/>
          </a:solidFill>
          <a:ln w="12700">
            <a:solidFill>
              <a:schemeClr val="bg1">
                <a:lumMod val="50000"/>
              </a:schemeClr>
            </a:solidFill>
            <a:headEnd type="none" w="med" len="med"/>
            <a:tailEnd type="arrow" w="med" len="med"/>
          </a:ln>
        </p:spPr>
      </p:cxnSp>
      <p:pic>
        <p:nvPicPr>
          <p:cNvPr id="2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0920" y="1466500"/>
            <a:ext cx="350719" cy="277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1150620" y="768668"/>
            <a:ext cx="388248" cy="253916"/>
          </a:xfrm>
          <a:prstGeom prst="rect">
            <a:avLst/>
          </a:prstGeom>
          <a:noFill/>
        </p:spPr>
        <p:txBody>
          <a:bodyPr wrap="none" rtlCol="0">
            <a:spAutoFit/>
          </a:bodyPr>
          <a:lstStyle/>
          <a:p>
            <a:pPr algn="l"/>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API</a:t>
            </a:r>
          </a:p>
        </p:txBody>
      </p:sp>
      <p:sp>
        <p:nvSpPr>
          <p:cNvPr id="14" name="Rectangle 13"/>
          <p:cNvSpPr/>
          <p:nvPr/>
        </p:nvSpPr>
        <p:spPr>
          <a:xfrm>
            <a:off x="426720" y="693420"/>
            <a:ext cx="4450080" cy="2834640"/>
          </a:xfrm>
          <a:prstGeom prst="rect">
            <a:avLst/>
          </a:prstGeom>
          <a:ln>
            <a:solidFill>
              <a:schemeClr val="tx1">
                <a:lumMod val="65000"/>
                <a:lumOff val="35000"/>
              </a:schemeClr>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0116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Políticas ejecutables dentro de API</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0113" y="896577"/>
            <a:ext cx="1462593"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81" y="896577"/>
            <a:ext cx="1233584" cy="4119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639" y="1023536"/>
            <a:ext cx="1338835" cy="1728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020350" y="701040"/>
            <a:ext cx="1659429" cy="253916"/>
          </a:xfrm>
          <a:prstGeom prst="rect">
            <a:avLst/>
          </a:prstGeom>
          <a:noFill/>
        </p:spPr>
        <p:txBody>
          <a:bodyPr wrap="none" rtlCol="0">
            <a:spAutoFit/>
          </a:bodyPr>
          <a:lstStyle/>
          <a:p>
            <a:pPr algn="l"/>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Global para todo el flujo:</a:t>
            </a:r>
          </a:p>
        </p:txBody>
      </p:sp>
      <p:sp>
        <p:nvSpPr>
          <p:cNvPr id="8" name="TextBox 7"/>
          <p:cNvSpPr txBox="1"/>
          <p:nvPr/>
        </p:nvSpPr>
        <p:spPr>
          <a:xfrm>
            <a:off x="376141" y="642661"/>
            <a:ext cx="1787669" cy="253916"/>
          </a:xfrm>
          <a:prstGeom prst="rect">
            <a:avLst/>
          </a:prstGeom>
          <a:noFill/>
        </p:spPr>
        <p:txBody>
          <a:bodyPr wrap="none" rtlCol="0">
            <a:spAutoFit/>
          </a:bodyPr>
          <a:lstStyle/>
          <a:p>
            <a:pPr algn="l"/>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Para definir en el </a:t>
            </a:r>
            <a:r>
              <a:rPr lang="es-CO" sz="105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Assembly</a:t>
            </a:r>
            <a:endPar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215806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Assembly</a:t>
            </a:r>
            <a:r>
              <a:rPr lang="es-CO" dirty="0"/>
              <a:t> </a:t>
            </a:r>
            <a:r>
              <a:rPr lang="es-CO" dirty="0" err="1"/>
              <a:t>Canvas</a:t>
            </a:r>
            <a:endParaRPr lang="es-CO"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6891" y="654050"/>
            <a:ext cx="8008318"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8108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Protecciones de autorización API</a:t>
            </a:r>
          </a:p>
        </p:txBody>
      </p:sp>
      <p:sp>
        <p:nvSpPr>
          <p:cNvPr id="3" name="Content Placeholder 2"/>
          <p:cNvSpPr>
            <a:spLocks noGrp="1"/>
          </p:cNvSpPr>
          <p:nvPr>
            <p:ph idx="1"/>
          </p:nvPr>
        </p:nvSpPr>
        <p:spPr/>
        <p:txBody>
          <a:bodyPr/>
          <a:lstStyle/>
          <a:p>
            <a:r>
              <a:rPr lang="es-CO" dirty="0"/>
              <a:t>Definidas en </a:t>
            </a:r>
            <a:r>
              <a:rPr lang="es-CO" dirty="0" err="1"/>
              <a:t>Swagger</a:t>
            </a:r>
            <a:endParaRPr lang="es-CO" dirty="0"/>
          </a:p>
          <a:p>
            <a:pPr lvl="1"/>
            <a:r>
              <a:rPr lang="es-CO" dirty="0"/>
              <a:t>Control Basic</a:t>
            </a:r>
          </a:p>
          <a:p>
            <a:pPr lvl="2"/>
            <a:r>
              <a:rPr lang="es-CO" dirty="0"/>
              <a:t>No se acostumbra en API, pero se encuentra en todas las implementaciones de </a:t>
            </a:r>
            <a:r>
              <a:rPr lang="es-CO" dirty="0" err="1"/>
              <a:t>frameworks</a:t>
            </a:r>
            <a:r>
              <a:rPr lang="es-CO" dirty="0"/>
              <a:t> cliente/server. </a:t>
            </a:r>
          </a:p>
          <a:p>
            <a:pPr lvl="1"/>
            <a:r>
              <a:rPr lang="es-CO" dirty="0"/>
              <a:t>Control </a:t>
            </a:r>
            <a:r>
              <a:rPr lang="es-CO" dirty="0" err="1"/>
              <a:t>APIKey</a:t>
            </a:r>
            <a:endParaRPr lang="es-CO" dirty="0"/>
          </a:p>
          <a:p>
            <a:pPr lvl="2"/>
            <a:r>
              <a:rPr lang="es-CO" dirty="0"/>
              <a:t>Obliga que las invocaciones se verifiquen con un identificador único asociado con la app suscrita al servicio.</a:t>
            </a:r>
          </a:p>
          <a:p>
            <a:pPr lvl="1"/>
            <a:r>
              <a:rPr lang="es-CO" dirty="0"/>
              <a:t>Control OAuth2</a:t>
            </a:r>
          </a:p>
          <a:p>
            <a:pPr lvl="2"/>
            <a:r>
              <a:rPr lang="es-CO" dirty="0"/>
              <a:t>Estándar de facto de autorización de APIs</a:t>
            </a:r>
          </a:p>
          <a:p>
            <a:pPr lvl="2"/>
            <a:r>
              <a:rPr lang="es-CO" dirty="0"/>
              <a:t>Tradicionalmente asociado a delegación de autorización de usuarios finales</a:t>
            </a:r>
          </a:p>
          <a:p>
            <a:pPr lvl="1"/>
            <a:endParaRPr lang="es-CO" dirty="0"/>
          </a:p>
        </p:txBody>
      </p:sp>
    </p:spTree>
    <p:extLst>
      <p:ext uri="{BB962C8B-B14F-4D97-AF65-F5344CB8AC3E}">
        <p14:creationId xmlns:p14="http://schemas.microsoft.com/office/powerpoint/2010/main" val="417546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447925" y="962025"/>
            <a:ext cx="4543425" cy="3583675"/>
          </a:xfrm>
          <a:prstGeom prst="roundRect">
            <a:avLst>
              <a:gd name="adj" fmla="val 6611"/>
            </a:avLst>
          </a:prstGeom>
          <a:ln/>
        </p:spPr>
        <p:style>
          <a:lnRef idx="2">
            <a:schemeClr val="accent5"/>
          </a:lnRef>
          <a:fillRef idx="1">
            <a:schemeClr val="lt1"/>
          </a:fillRef>
          <a:effectRef idx="0">
            <a:schemeClr val="accent5"/>
          </a:effectRef>
          <a:fontRef idx="minor">
            <a:schemeClr val="dk1"/>
          </a:fontRef>
        </p:style>
        <p:txBody>
          <a:bodyPr rtlCol="0" anchor="t">
            <a:noAutofit/>
          </a:bodyPr>
          <a:lstStyle/>
          <a:p>
            <a:r>
              <a:rPr lang="es-CO" dirty="0">
                <a:solidFill>
                  <a:schemeClr val="tx1">
                    <a:lumMod val="85000"/>
                    <a:lumOff val="15000"/>
                  </a:schemeClr>
                </a:solidFill>
                <a:effectLst>
                  <a:outerShdw blurRad="38100" dist="38100" dir="2700000" algn="tl">
                    <a:srgbClr val="000000">
                      <a:alpha val="43137"/>
                    </a:srgbClr>
                  </a:outerShdw>
                </a:effectLst>
              </a:rPr>
              <a:t>API Management</a:t>
            </a:r>
          </a:p>
        </p:txBody>
      </p:sp>
      <p:sp>
        <p:nvSpPr>
          <p:cNvPr id="2" name="Title 1"/>
          <p:cNvSpPr>
            <a:spLocks noGrp="1"/>
          </p:cNvSpPr>
          <p:nvPr>
            <p:ph type="title"/>
          </p:nvPr>
        </p:nvSpPr>
        <p:spPr/>
        <p:txBody>
          <a:bodyPr/>
          <a:lstStyle/>
          <a:p>
            <a:r>
              <a:rPr lang="es-CO" dirty="0"/>
              <a:t>¿Cuál se ajusta mejor a mis necesidades reales?</a:t>
            </a:r>
          </a:p>
        </p:txBody>
      </p:sp>
      <p:grpSp>
        <p:nvGrpSpPr>
          <p:cNvPr id="31" name="Group 30"/>
          <p:cNvGrpSpPr/>
          <p:nvPr/>
        </p:nvGrpSpPr>
        <p:grpSpPr>
          <a:xfrm>
            <a:off x="2573443" y="1175138"/>
            <a:ext cx="887100" cy="888721"/>
            <a:chOff x="7008668" y="1350259"/>
            <a:chExt cx="1189729" cy="1126801"/>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0834" y="1627258"/>
              <a:ext cx="842963" cy="585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7008668" y="2120012"/>
              <a:ext cx="201705" cy="154641"/>
            </a:xfrm>
            <a:prstGeom prst="ellipse">
              <a:avLst/>
            </a:prstGeom>
            <a:solidFill>
              <a:schemeClr val="accent4">
                <a:lumMod val="40000"/>
                <a:lumOff val="60000"/>
              </a:schemeClr>
            </a:solidFill>
            <a:ln w="38100">
              <a:solidFill>
                <a:srgbClr val="7F98D7"/>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s-CO" dirty="0"/>
            </a:p>
          </p:txBody>
        </p:sp>
        <p:cxnSp>
          <p:nvCxnSpPr>
            <p:cNvPr id="6" name="Straight Connector 5"/>
            <p:cNvCxnSpPr>
              <a:stCxn id="5" idx="7"/>
            </p:cNvCxnSpPr>
            <p:nvPr/>
          </p:nvCxnSpPr>
          <p:spPr>
            <a:xfrm flipV="1">
              <a:off x="7180833" y="2055043"/>
              <a:ext cx="146610" cy="87617"/>
            </a:xfrm>
            <a:prstGeom prst="line">
              <a:avLst/>
            </a:prstGeom>
            <a:ln w="38100">
              <a:solidFill>
                <a:srgbClr val="7F98D7"/>
              </a:solidFill>
            </a:ln>
          </p:spPr>
          <p:style>
            <a:lnRef idx="1">
              <a:schemeClr val="accent1"/>
            </a:lnRef>
            <a:fillRef idx="2">
              <a:schemeClr val="accent1"/>
            </a:fillRef>
            <a:effectRef idx="1">
              <a:schemeClr val="accent1"/>
            </a:effectRef>
            <a:fontRef idx="minor">
              <a:schemeClr val="dk1"/>
            </a:fontRef>
          </p:style>
        </p:cxnSp>
        <p:sp>
          <p:nvSpPr>
            <p:cNvPr id="7" name="Oval 6"/>
            <p:cNvSpPr/>
            <p:nvPr/>
          </p:nvSpPr>
          <p:spPr>
            <a:xfrm>
              <a:off x="7501462" y="2322419"/>
              <a:ext cx="201705" cy="154641"/>
            </a:xfrm>
            <a:prstGeom prst="ellipse">
              <a:avLst/>
            </a:prstGeom>
            <a:solidFill>
              <a:schemeClr val="accent4">
                <a:lumMod val="40000"/>
                <a:lumOff val="60000"/>
              </a:schemeClr>
            </a:solidFill>
            <a:ln w="38100">
              <a:solidFill>
                <a:srgbClr val="7F98D7"/>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s-CO" dirty="0"/>
            </a:p>
          </p:txBody>
        </p:sp>
        <p:cxnSp>
          <p:nvCxnSpPr>
            <p:cNvPr id="8" name="Straight Connector 7"/>
            <p:cNvCxnSpPr>
              <a:stCxn id="7" idx="0"/>
              <a:endCxn id="4" idx="2"/>
            </p:cNvCxnSpPr>
            <p:nvPr/>
          </p:nvCxnSpPr>
          <p:spPr>
            <a:xfrm flipV="1">
              <a:off x="7602315" y="2213046"/>
              <a:ext cx="1" cy="109373"/>
            </a:xfrm>
            <a:prstGeom prst="line">
              <a:avLst/>
            </a:prstGeom>
            <a:ln w="38100">
              <a:solidFill>
                <a:srgbClr val="7F98D7"/>
              </a:solidFill>
            </a:ln>
          </p:spPr>
          <p:style>
            <a:lnRef idx="1">
              <a:schemeClr val="accent1"/>
            </a:lnRef>
            <a:fillRef idx="2">
              <a:schemeClr val="accent1"/>
            </a:fillRef>
            <a:effectRef idx="1">
              <a:schemeClr val="accent1"/>
            </a:effectRef>
            <a:fontRef idx="minor">
              <a:schemeClr val="dk1"/>
            </a:fontRef>
          </p:style>
        </p:cxnSp>
        <p:sp>
          <p:nvSpPr>
            <p:cNvPr id="9" name="Oval 8"/>
            <p:cNvSpPr/>
            <p:nvPr/>
          </p:nvSpPr>
          <p:spPr>
            <a:xfrm>
              <a:off x="7996692" y="2135725"/>
              <a:ext cx="201705" cy="154641"/>
            </a:xfrm>
            <a:prstGeom prst="ellipse">
              <a:avLst/>
            </a:prstGeom>
            <a:solidFill>
              <a:schemeClr val="accent4">
                <a:lumMod val="40000"/>
                <a:lumOff val="60000"/>
              </a:schemeClr>
            </a:solidFill>
            <a:ln w="38100">
              <a:solidFill>
                <a:srgbClr val="7F98D7"/>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s-CO" dirty="0"/>
            </a:p>
          </p:txBody>
        </p:sp>
        <p:cxnSp>
          <p:nvCxnSpPr>
            <p:cNvPr id="10" name="Straight Connector 9"/>
            <p:cNvCxnSpPr>
              <a:stCxn id="9" idx="1"/>
            </p:cNvCxnSpPr>
            <p:nvPr/>
          </p:nvCxnSpPr>
          <p:spPr>
            <a:xfrm flipH="1" flipV="1">
              <a:off x="7895768" y="2055043"/>
              <a:ext cx="130462" cy="103329"/>
            </a:xfrm>
            <a:prstGeom prst="line">
              <a:avLst/>
            </a:prstGeom>
            <a:ln w="38100">
              <a:solidFill>
                <a:srgbClr val="7F98D7"/>
              </a:solidFill>
            </a:ln>
          </p:spPr>
          <p:style>
            <a:lnRef idx="1">
              <a:schemeClr val="accent1"/>
            </a:lnRef>
            <a:fillRef idx="2">
              <a:schemeClr val="accent1"/>
            </a:fillRef>
            <a:effectRef idx="1">
              <a:schemeClr val="accent1"/>
            </a:effectRef>
            <a:fontRef idx="minor">
              <a:schemeClr val="dk1"/>
            </a:fontRef>
          </p:style>
        </p:cxnSp>
        <p:sp>
          <p:nvSpPr>
            <p:cNvPr id="11" name="TextBox 10"/>
            <p:cNvSpPr txBox="1"/>
            <p:nvPr/>
          </p:nvSpPr>
          <p:spPr>
            <a:xfrm>
              <a:off x="7026380" y="1350259"/>
              <a:ext cx="1163074" cy="351204"/>
            </a:xfrm>
            <a:prstGeom prst="rect">
              <a:avLst/>
            </a:prstGeom>
            <a:solidFill>
              <a:schemeClr val="bg1"/>
            </a:solidFill>
          </p:spPr>
          <p:txBody>
            <a:bodyPr wrap="none" rtlCol="0">
              <a:spAutoFit/>
            </a:bodyPr>
            <a:lstStyle/>
            <a:p>
              <a:r>
                <a:rPr lang="es-CO" sz="1200" dirty="0">
                  <a:solidFill>
                    <a:schemeClr val="accent4">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API Pagos</a:t>
              </a:r>
            </a:p>
          </p:txBody>
        </p:sp>
      </p:grpSp>
      <p:pic>
        <p:nvPicPr>
          <p:cNvPr id="102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5272" y="1510263"/>
            <a:ext cx="7753350" cy="3161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2940886" y="4671500"/>
            <a:ext cx="3631364" cy="461665"/>
          </a:xfrm>
          <a:prstGeom prst="rect">
            <a:avLst/>
          </a:prstGeom>
          <a:noFill/>
        </p:spPr>
        <p:txBody>
          <a:bodyPr wrap="square" rtlCol="0">
            <a:spAutoFit/>
          </a:bodyPr>
          <a:lstStyle/>
          <a:p>
            <a:r>
              <a:rPr lang="es-CO" sz="2400" b="1" dirty="0">
                <a:solidFill>
                  <a:schemeClr val="accent4">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ECOSISTEMA</a:t>
            </a:r>
          </a:p>
        </p:txBody>
      </p:sp>
    </p:spTree>
    <p:extLst>
      <p:ext uri="{BB962C8B-B14F-4D97-AF65-F5344CB8AC3E}">
        <p14:creationId xmlns:p14="http://schemas.microsoft.com/office/powerpoint/2010/main" val="139051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up)">
                                      <p:cBhvr>
                                        <p:cTn id="14"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CO" dirty="0"/>
              <a:t>OAuth2</a:t>
            </a:r>
          </a:p>
        </p:txBody>
      </p:sp>
      <p:sp>
        <p:nvSpPr>
          <p:cNvPr id="3" name="Subtitle 2"/>
          <p:cNvSpPr>
            <a:spLocks noGrp="1"/>
          </p:cNvSpPr>
          <p:nvPr>
            <p:ph type="subTitle" idx="1"/>
          </p:nvPr>
        </p:nvSpPr>
        <p:spPr/>
        <p:txBody>
          <a:bodyPr/>
          <a:lstStyle/>
          <a:p>
            <a:endParaRPr lang="es-CO"/>
          </a:p>
        </p:txBody>
      </p:sp>
      <p:sp>
        <p:nvSpPr>
          <p:cNvPr id="4" name="AutoShape 2" descr="Image result for oaut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4980" y="3118300"/>
            <a:ext cx="676554" cy="679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8397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OAuth2</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8699" y="654050"/>
            <a:ext cx="5224702"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78022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Proveedor </a:t>
            </a:r>
            <a:r>
              <a:rPr lang="es-CO" dirty="0" err="1"/>
              <a:t>OAuth</a:t>
            </a:r>
            <a:endParaRPr lang="es-CO" dirty="0"/>
          </a:p>
        </p:txBody>
      </p:sp>
      <p:sp>
        <p:nvSpPr>
          <p:cNvPr id="3" name="Content Placeholder 2"/>
          <p:cNvSpPr>
            <a:spLocks noGrp="1"/>
          </p:cNvSpPr>
          <p:nvPr>
            <p:ph idx="1"/>
          </p:nvPr>
        </p:nvSpPr>
        <p:spPr/>
        <p:txBody>
          <a:bodyPr/>
          <a:lstStyle/>
          <a:p>
            <a:r>
              <a:rPr lang="es-CO" dirty="0"/>
              <a:t>APIC puede ofrecer un proveedor </a:t>
            </a:r>
            <a:r>
              <a:rPr lang="es-CO" dirty="0" err="1"/>
              <a:t>OAuth</a:t>
            </a:r>
            <a:endParaRPr lang="es-CO" dirty="0"/>
          </a:p>
          <a:p>
            <a:pPr lvl="1"/>
            <a:r>
              <a:rPr lang="es-CO" dirty="0"/>
              <a:t>Pero depende de un servidor de autorización externo </a:t>
            </a:r>
          </a:p>
          <a:p>
            <a:pPr lvl="1"/>
            <a:r>
              <a:rPr lang="es-CO" dirty="0"/>
              <a:t>Se pueden adoptar modelos de 2 elementos (2 </a:t>
            </a:r>
            <a:r>
              <a:rPr lang="es-CO" dirty="0" err="1"/>
              <a:t>legged</a:t>
            </a:r>
            <a:r>
              <a:rPr lang="es-CO" dirty="0"/>
              <a:t>) o 3 elementos</a:t>
            </a:r>
          </a:p>
          <a:p>
            <a:pPr lvl="1"/>
            <a:r>
              <a:rPr lang="es-CO" dirty="0" err="1"/>
              <a:t>Resources</a:t>
            </a:r>
            <a:r>
              <a:rPr lang="es-CO" dirty="0"/>
              <a:t> &gt; </a:t>
            </a:r>
            <a:r>
              <a:rPr lang="es-CO" dirty="0" err="1"/>
              <a:t>Oauth</a:t>
            </a:r>
            <a:r>
              <a:rPr lang="es-CO" dirty="0"/>
              <a:t> </a:t>
            </a:r>
            <a:r>
              <a:rPr lang="es-CO" dirty="0" err="1"/>
              <a:t>Provider</a:t>
            </a:r>
            <a:r>
              <a:rPr lang="es-CO" dirty="0"/>
              <a:t> &gt; </a:t>
            </a:r>
            <a:r>
              <a:rPr lang="es-CO" dirty="0" err="1"/>
              <a:t>Add</a:t>
            </a:r>
            <a:endParaRPr lang="es-CO"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890" y="2372999"/>
            <a:ext cx="5367020" cy="174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81803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err="1"/>
              <a:t>Grants</a:t>
            </a:r>
            <a:r>
              <a:rPr lang="es-CO" dirty="0"/>
              <a:t> (flujos)</a:t>
            </a:r>
          </a:p>
          <a:p>
            <a:pPr lvl="1"/>
            <a:r>
              <a:rPr lang="es-CO" dirty="0" err="1"/>
              <a:t>Authorization</a:t>
            </a:r>
            <a:r>
              <a:rPr lang="es-CO" dirty="0"/>
              <a:t> </a:t>
            </a:r>
            <a:r>
              <a:rPr lang="es-CO" dirty="0" err="1"/>
              <a:t>Code</a:t>
            </a:r>
            <a:endParaRPr lang="es-CO" dirty="0"/>
          </a:p>
          <a:p>
            <a:pPr lvl="1"/>
            <a:r>
              <a:rPr lang="es-CO" dirty="0" err="1"/>
              <a:t>Application</a:t>
            </a:r>
            <a:endParaRPr lang="es-CO" dirty="0"/>
          </a:p>
          <a:p>
            <a:pPr lvl="1"/>
            <a:r>
              <a:rPr lang="es-CO" dirty="0" err="1"/>
              <a:t>Password</a:t>
            </a:r>
            <a:endParaRPr lang="es-CO" dirty="0"/>
          </a:p>
          <a:p>
            <a:r>
              <a:rPr lang="es-CO" dirty="0" err="1"/>
              <a:t>Scopes</a:t>
            </a:r>
            <a:endParaRPr lang="es-CO" dirty="0"/>
          </a:p>
          <a:p>
            <a:pPr lvl="1"/>
            <a:r>
              <a:rPr lang="es-CO" dirty="0"/>
              <a:t>Se recomienda una estructura como </a:t>
            </a:r>
          </a:p>
          <a:p>
            <a:pPr lvl="1"/>
            <a:r>
              <a:rPr lang="es-ES" dirty="0" err="1"/>
              <a:t>Colección-subcoleccion:verbo:rol</a:t>
            </a:r>
            <a:endParaRPr lang="es-ES" dirty="0"/>
          </a:p>
          <a:p>
            <a:pPr lvl="2"/>
            <a:r>
              <a:rPr lang="es-ES" dirty="0" err="1"/>
              <a:t>abonos-totales:read:app</a:t>
            </a:r>
            <a:endParaRPr lang="es-CO" dirty="0"/>
          </a:p>
        </p:txBody>
      </p:sp>
    </p:spTree>
    <p:extLst>
      <p:ext uri="{BB962C8B-B14F-4D97-AF65-F5344CB8AC3E}">
        <p14:creationId xmlns:p14="http://schemas.microsoft.com/office/powerpoint/2010/main" val="12506957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OAuth2: visión simplificada</a:t>
            </a:r>
          </a:p>
        </p:txBody>
      </p:sp>
      <p:sp>
        <p:nvSpPr>
          <p:cNvPr id="3" name="Content Placeholder 2"/>
          <p:cNvSpPr>
            <a:spLocks noGrp="1"/>
          </p:cNvSpPr>
          <p:nvPr>
            <p:ph idx="1"/>
          </p:nvPr>
        </p:nvSpPr>
        <p:spPr>
          <a:xfrm>
            <a:off x="323850" y="654537"/>
            <a:ext cx="8229600" cy="854223"/>
          </a:xfrm>
        </p:spPr>
        <p:txBody>
          <a:bodyPr/>
          <a:lstStyle/>
          <a:p>
            <a:r>
              <a:rPr lang="es-CO" dirty="0"/>
              <a:t>¿Qué no se quiere?</a:t>
            </a:r>
          </a:p>
        </p:txBody>
      </p:sp>
      <p:sp>
        <p:nvSpPr>
          <p:cNvPr id="4" name="Rectangle 3"/>
          <p:cNvSpPr/>
          <p:nvPr/>
        </p:nvSpPr>
        <p:spPr>
          <a:xfrm>
            <a:off x="4572000" y="4561802"/>
            <a:ext cx="4572000" cy="553998"/>
          </a:xfrm>
          <a:prstGeom prst="rect">
            <a:avLst/>
          </a:prstGeom>
        </p:spPr>
        <p:txBody>
          <a:bodyPr>
            <a:spAutoFit/>
          </a:bodyPr>
          <a:lstStyle/>
          <a:p>
            <a:pPr algn="r"/>
            <a:r>
              <a:rPr lang="es-CO" dirty="0" err="1">
                <a:latin typeface="Abel" panose="02000506030000020004" pitchFamily="2" charset="0"/>
              </a:rPr>
              <a:t>OAuth</a:t>
            </a:r>
            <a:r>
              <a:rPr lang="es-CO" dirty="0">
                <a:latin typeface="Abel" panose="02000506030000020004" pitchFamily="2" charset="0"/>
              </a:rPr>
              <a:t> 2 in </a:t>
            </a:r>
            <a:r>
              <a:rPr lang="es-CO" dirty="0" err="1">
                <a:latin typeface="Abel" panose="02000506030000020004" pitchFamily="2" charset="0"/>
              </a:rPr>
              <a:t>Action</a:t>
            </a:r>
            <a:endParaRPr lang="es-CO" dirty="0">
              <a:latin typeface="Abel" panose="02000506030000020004" pitchFamily="2" charset="0"/>
            </a:endParaRPr>
          </a:p>
          <a:p>
            <a:pPr algn="r"/>
            <a:r>
              <a:rPr lang="es-CO" sz="1200" dirty="0">
                <a:latin typeface="Abel" panose="02000506030000020004" pitchFamily="2" charset="0"/>
              </a:rPr>
              <a:t>JUSTIN RICHER, ANTONIO SANSO</a:t>
            </a:r>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117" y="1089655"/>
            <a:ext cx="4313321" cy="2439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58" y="689403"/>
            <a:ext cx="6383543" cy="4370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439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Qué se logra con OAuth2</a:t>
            </a:r>
          </a:p>
        </p:txBody>
      </p:sp>
      <p:sp>
        <p:nvSpPr>
          <p:cNvPr id="3" name="Content Placeholder 2"/>
          <p:cNvSpPr>
            <a:spLocks noGrp="1"/>
          </p:cNvSpPr>
          <p:nvPr>
            <p:ph idx="1"/>
          </p:nvPr>
        </p:nvSpPr>
        <p:spPr/>
        <p:txBody>
          <a:bodyPr/>
          <a:lstStyle/>
          <a:p>
            <a:r>
              <a:rPr lang="es-CO" dirty="0"/>
              <a:t>Se logra que el cliente obtenga un mecanismo acceso a recursos del usuario</a:t>
            </a:r>
          </a:p>
          <a:p>
            <a:pPr lvl="1"/>
            <a:r>
              <a:rPr lang="es-CO" dirty="0"/>
              <a:t>Obtiene un </a:t>
            </a:r>
            <a:r>
              <a:rPr lang="es-CO" b="1" dirty="0" err="1">
                <a:solidFill>
                  <a:srgbClr val="FF0000"/>
                </a:solidFill>
              </a:rPr>
              <a:t>access</a:t>
            </a:r>
            <a:r>
              <a:rPr lang="es-CO" b="1" dirty="0">
                <a:solidFill>
                  <a:srgbClr val="FF0000"/>
                </a:solidFill>
              </a:rPr>
              <a:t> </a:t>
            </a:r>
            <a:r>
              <a:rPr lang="es-CO" b="1" dirty="0" err="1">
                <a:solidFill>
                  <a:srgbClr val="FF0000"/>
                </a:solidFill>
              </a:rPr>
              <a:t>token</a:t>
            </a:r>
            <a:endParaRPr lang="es-CO" b="1" dirty="0">
              <a:solidFill>
                <a:srgbClr val="FF0000"/>
              </a:solidFill>
            </a:endParaRPr>
          </a:p>
          <a:p>
            <a:pPr lvl="1"/>
            <a:r>
              <a:rPr lang="es-CO" dirty="0"/>
              <a:t>Obtiene un mecanismo de renovación del </a:t>
            </a:r>
            <a:r>
              <a:rPr lang="es-CO" b="1" dirty="0" err="1">
                <a:solidFill>
                  <a:srgbClr val="FF0000"/>
                </a:solidFill>
              </a:rPr>
              <a:t>access</a:t>
            </a:r>
            <a:r>
              <a:rPr lang="es-CO" b="1" dirty="0">
                <a:solidFill>
                  <a:srgbClr val="FF0000"/>
                </a:solidFill>
              </a:rPr>
              <a:t> </a:t>
            </a:r>
            <a:r>
              <a:rPr lang="es-CO" b="1" dirty="0" err="1">
                <a:solidFill>
                  <a:srgbClr val="FF0000"/>
                </a:solidFill>
              </a:rPr>
              <a:t>token</a:t>
            </a:r>
            <a:endParaRPr lang="es-CO" b="1" dirty="0">
              <a:solidFill>
                <a:srgbClr val="FF0000"/>
              </a:solidFill>
            </a:endParaRPr>
          </a:p>
          <a:p>
            <a:pPr lvl="1"/>
            <a:endParaRPr lang="es-CO" b="1" dirty="0">
              <a:solidFill>
                <a:srgbClr val="FF0000"/>
              </a:solidFill>
            </a:endParaRPr>
          </a:p>
          <a:p>
            <a:r>
              <a:rPr lang="es-CO" dirty="0"/>
              <a:t>Qué no es objetivo</a:t>
            </a:r>
          </a:p>
          <a:p>
            <a:pPr lvl="1"/>
            <a:r>
              <a:rPr lang="es-CO" sz="1800" dirty="0"/>
              <a:t>Un protocolo de autenticación</a:t>
            </a:r>
          </a:p>
          <a:p>
            <a:pPr lvl="1"/>
            <a:r>
              <a:rPr lang="es-CO" sz="1800" dirty="0"/>
              <a:t>Un mecanismo de delegación Usuario-Usuario</a:t>
            </a:r>
          </a:p>
          <a:p>
            <a:pPr lvl="1"/>
            <a:r>
              <a:rPr lang="es-CO" sz="1800" dirty="0"/>
              <a:t>Un mecanismo de procesar la autorización: Se ofrece un “</a:t>
            </a:r>
            <a:r>
              <a:rPr lang="es-CO" sz="1800" dirty="0" err="1"/>
              <a:t>scope</a:t>
            </a:r>
            <a:r>
              <a:rPr lang="es-CO" sz="1800" dirty="0"/>
              <a:t>” pero no se conocen roles ni permisos de autorización.</a:t>
            </a:r>
          </a:p>
          <a:p>
            <a:pPr lvl="1"/>
            <a:r>
              <a:rPr lang="es-CO" sz="1800" dirty="0"/>
              <a:t>No define un formato de </a:t>
            </a:r>
            <a:r>
              <a:rPr lang="es-CO" sz="1800" dirty="0" err="1"/>
              <a:t>Token</a:t>
            </a:r>
            <a:endParaRPr lang="es-CO" sz="1800" dirty="0"/>
          </a:p>
          <a:p>
            <a:pPr lvl="1"/>
            <a:r>
              <a:rPr lang="es-CO" sz="1800" dirty="0"/>
              <a:t>No se definen mecanismos criptográficos (por eso se requiere JOSE)</a:t>
            </a:r>
          </a:p>
        </p:txBody>
      </p:sp>
    </p:spTree>
    <p:extLst>
      <p:ext uri="{BB962C8B-B14F-4D97-AF65-F5344CB8AC3E}">
        <p14:creationId xmlns:p14="http://schemas.microsoft.com/office/powerpoint/2010/main" val="8574875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Conversación </a:t>
            </a:r>
            <a:r>
              <a:rPr lang="es-CO" dirty="0" err="1"/>
              <a:t>OAuth</a:t>
            </a:r>
            <a:endParaRPr lang="es-CO"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2508" y="-2582"/>
            <a:ext cx="3421632" cy="5146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7423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Authorization</a:t>
            </a:r>
            <a:r>
              <a:rPr lang="es-CO" dirty="0"/>
              <a:t> </a:t>
            </a:r>
            <a:r>
              <a:rPr lang="es-CO" dirty="0" err="1"/>
              <a:t>Grant</a:t>
            </a:r>
            <a:r>
              <a:rPr lang="es-CO" dirty="0"/>
              <a:t> </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7031" y="712120"/>
            <a:ext cx="5001470" cy="402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91" y="2453168"/>
            <a:ext cx="3053556" cy="1830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2934" y="650978"/>
            <a:ext cx="3078413" cy="1754326"/>
          </a:xfrm>
          <a:prstGeom prst="rect">
            <a:avLst/>
          </a:prstGeom>
          <a:noFill/>
        </p:spPr>
        <p:txBody>
          <a:bodyPr wrap="square" rtlCol="0">
            <a:spAutoFit/>
          </a:bodyPr>
          <a:lstStyle/>
          <a:p>
            <a:pPr marL="342900" indent="-342900" algn="l">
              <a:buAutoNum type="arabicParenBoth"/>
            </a:pPr>
            <a:r>
              <a:rPr lang="es-CO" dirty="0"/>
              <a:t>El cliente identifica que requiere un </a:t>
            </a:r>
            <a:r>
              <a:rPr lang="es-CO" dirty="0" err="1">
                <a:solidFill>
                  <a:srgbClr val="FF0000"/>
                </a:solidFill>
              </a:rPr>
              <a:t>access</a:t>
            </a:r>
            <a:r>
              <a:rPr lang="es-CO" dirty="0">
                <a:solidFill>
                  <a:srgbClr val="FF0000"/>
                </a:solidFill>
              </a:rPr>
              <a:t> </a:t>
            </a:r>
            <a:r>
              <a:rPr lang="es-CO" dirty="0" err="1">
                <a:solidFill>
                  <a:srgbClr val="FF0000"/>
                </a:solidFill>
              </a:rPr>
              <a:t>token</a:t>
            </a:r>
            <a:endParaRPr lang="es-CO" dirty="0">
              <a:solidFill>
                <a:srgbClr val="FF0000"/>
              </a:solidFill>
            </a:endParaRPr>
          </a:p>
          <a:p>
            <a:pPr marL="342900" indent="-342900" algn="l">
              <a:buAutoNum type="arabicParenBoth"/>
            </a:pPr>
            <a:r>
              <a:rPr lang="es-CO" dirty="0" err="1"/>
              <a:t>Redirecciona</a:t>
            </a:r>
            <a:r>
              <a:rPr lang="es-CO" dirty="0"/>
              <a:t> al usuario hacia el </a:t>
            </a:r>
            <a:r>
              <a:rPr lang="es-CO" dirty="0" err="1"/>
              <a:t>Authorization</a:t>
            </a:r>
            <a:r>
              <a:rPr lang="es-CO" dirty="0"/>
              <a:t> Server</a:t>
            </a:r>
          </a:p>
        </p:txBody>
      </p:sp>
    </p:spTree>
    <p:extLst>
      <p:ext uri="{BB962C8B-B14F-4D97-AF65-F5344CB8AC3E}">
        <p14:creationId xmlns:p14="http://schemas.microsoft.com/office/powerpoint/2010/main" val="71660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4098" name="Picture 2"/>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2172" y="654050"/>
            <a:ext cx="6997755"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9501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512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5204" y="0"/>
            <a:ext cx="6898655" cy="513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3133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Componentes APIC</a:t>
            </a:r>
          </a:p>
        </p:txBody>
      </p:sp>
      <p:pic>
        <p:nvPicPr>
          <p:cNvPr id="6146" name="Picture 2"/>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3564" y="654050"/>
            <a:ext cx="3774971"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5974135" y="3309341"/>
            <a:ext cx="2522164" cy="1189430"/>
            <a:chOff x="5888411" y="3376613"/>
            <a:chExt cx="2522164" cy="1189430"/>
          </a:xfrm>
        </p:grpSpPr>
        <p:pic>
          <p:nvPicPr>
            <p:cNvPr id="5" name="Picture 2" descr="C:\Users\mtorres\Pictures\DataPower_IDG.PNG"/>
            <p:cNvPicPr>
              <a:picLocks noChangeAspect="1" noChangeArrowheads="1"/>
            </p:cNvPicPr>
            <p:nvPr/>
          </p:nvPicPr>
          <p:blipFill>
            <a:blip r:embed="rId3" cstate="print"/>
            <a:srcRect/>
            <a:stretch>
              <a:fillRect/>
            </a:stretch>
          </p:blipFill>
          <p:spPr bwMode="auto">
            <a:xfrm>
              <a:off x="5888411" y="3376613"/>
              <a:ext cx="2522164" cy="1189430"/>
            </a:xfrm>
            <a:prstGeom prst="rect">
              <a:avLst/>
            </a:prstGeom>
            <a:noFill/>
          </p:spPr>
        </p:pic>
        <p:sp>
          <p:nvSpPr>
            <p:cNvPr id="4" name="TextBox 3"/>
            <p:cNvSpPr txBox="1"/>
            <p:nvPr/>
          </p:nvSpPr>
          <p:spPr>
            <a:xfrm>
              <a:off x="6416724" y="4254977"/>
              <a:ext cx="1636987" cy="253916"/>
            </a:xfrm>
            <a:prstGeom prst="rect">
              <a:avLst/>
            </a:prstGeom>
            <a:noFill/>
          </p:spPr>
          <p:txBody>
            <a:bodyPr wrap="none" rtlCol="0">
              <a:spAutoFit/>
            </a:bodyPr>
            <a:lstStyle/>
            <a:p>
              <a:pPr algn="l"/>
              <a:r>
                <a:rPr lang="es-CO" sz="105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Datapower</a:t>
              </a:r>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API Gateway</a:t>
              </a:r>
            </a:p>
          </p:txBody>
        </p:sp>
      </p:grpSp>
    </p:spTree>
    <p:extLst>
      <p:ext uri="{BB962C8B-B14F-4D97-AF65-F5344CB8AC3E}">
        <p14:creationId xmlns:p14="http://schemas.microsoft.com/office/powerpoint/2010/main" val="260594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717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9193" y="654050"/>
            <a:ext cx="4963714"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81704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516" y="654050"/>
            <a:ext cx="5975067"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80293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160" y="654050"/>
            <a:ext cx="5631779"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1047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err="1"/>
              <a:t>Authorization</a:t>
            </a:r>
            <a:r>
              <a:rPr lang="es-CO" dirty="0"/>
              <a:t> </a:t>
            </a:r>
            <a:r>
              <a:rPr lang="es-CO" dirty="0" err="1"/>
              <a:t>Code</a:t>
            </a:r>
            <a:r>
              <a:rPr lang="es-CO" dirty="0"/>
              <a:t>: IBM Access </a:t>
            </a:r>
            <a:r>
              <a:rPr lang="es-CO" dirty="0" err="1"/>
              <a:t>Code</a:t>
            </a:r>
            <a:endParaRPr lang="es-CO" dirty="0"/>
          </a:p>
        </p:txBody>
      </p:sp>
      <p:pic>
        <p:nvPicPr>
          <p:cNvPr id="6" name="Imagen 3" descr="C:\Users\DanielMedina\Desktop\security\OAuth_flows\access_Code_hosting.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9130" y="654050"/>
            <a:ext cx="5323840" cy="4159250"/>
          </a:xfrm>
          <a:prstGeom prst="rect">
            <a:avLst/>
          </a:prstGeom>
          <a:noFill/>
          <a:ln>
            <a:noFill/>
          </a:ln>
        </p:spPr>
      </p:pic>
    </p:spTree>
    <p:extLst>
      <p:ext uri="{BB962C8B-B14F-4D97-AF65-F5344CB8AC3E}">
        <p14:creationId xmlns:p14="http://schemas.microsoft.com/office/powerpoint/2010/main" val="2681340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Access </a:t>
            </a:r>
            <a:r>
              <a:rPr lang="es-CO" dirty="0" err="1"/>
              <a:t>Code</a:t>
            </a:r>
            <a:endParaRPr lang="es-CO" dirty="0"/>
          </a:p>
        </p:txBody>
      </p:sp>
      <p:pic>
        <p:nvPicPr>
          <p:cNvPr id="3" name="Imagen 4" descr="C:\Users\DanielMedina\Desktop\security\access_Code.png"/>
          <p:cNvPicPr/>
          <p:nvPr/>
        </p:nvPicPr>
        <p:blipFill>
          <a:blip r:embed="rId2">
            <a:extLst>
              <a:ext uri="{28A0092B-C50C-407E-A947-70E740481C1C}">
                <a14:useLocalDpi xmlns:a14="http://schemas.microsoft.com/office/drawing/2010/main" val="0"/>
              </a:ext>
            </a:extLst>
          </a:blip>
          <a:srcRect/>
          <a:stretch>
            <a:fillRect/>
          </a:stretch>
        </p:blipFill>
        <p:spPr bwMode="auto">
          <a:xfrm>
            <a:off x="1693068" y="642938"/>
            <a:ext cx="5607844" cy="4393406"/>
          </a:xfrm>
          <a:prstGeom prst="rect">
            <a:avLst/>
          </a:prstGeom>
          <a:noFill/>
          <a:ln>
            <a:noFill/>
          </a:ln>
        </p:spPr>
      </p:pic>
    </p:spTree>
    <p:extLst>
      <p:ext uri="{BB962C8B-B14F-4D97-AF65-F5344CB8AC3E}">
        <p14:creationId xmlns:p14="http://schemas.microsoft.com/office/powerpoint/2010/main" val="29710041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72000" cy="6981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6300" y="-1684110"/>
            <a:ext cx="4457700" cy="6827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3664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a:t>OAuth2</a:t>
            </a:r>
            <a:br>
              <a:rPr lang="es-CO" dirty="0"/>
            </a:br>
            <a:r>
              <a:rPr lang="es-CO" dirty="0"/>
              <a:t>Otros Flujos</a:t>
            </a:r>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22422898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3"/>
            <a:r>
              <a:rPr lang="es-ES" sz="2400" dirty="0" err="1"/>
              <a:t>Application</a:t>
            </a:r>
            <a:r>
              <a:rPr lang="es-ES" sz="2400" dirty="0"/>
              <a:t> (</a:t>
            </a:r>
            <a:r>
              <a:rPr lang="es-ES" sz="2400" dirty="0" err="1"/>
              <a:t>Client</a:t>
            </a:r>
            <a:r>
              <a:rPr lang="es-ES" sz="2400" dirty="0"/>
              <a:t> </a:t>
            </a:r>
            <a:r>
              <a:rPr lang="es-ES" sz="2400" dirty="0" err="1"/>
              <a:t>credentials</a:t>
            </a:r>
            <a:r>
              <a:rPr lang="es-ES" sz="2400" dirty="0"/>
              <a:t>)</a:t>
            </a:r>
            <a:endParaRPr lang="es-CO" dirty="0"/>
          </a:p>
        </p:txBody>
      </p:sp>
      <p:pic>
        <p:nvPicPr>
          <p:cNvPr id="4" name="Imagen 7" descr="C:\Users\DanielMedina\Desktop\security\application_oauth2.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 y="640080"/>
            <a:ext cx="9018270" cy="6141720"/>
          </a:xfrm>
          <a:prstGeom prst="rect">
            <a:avLst/>
          </a:prstGeom>
          <a:noFill/>
          <a:ln>
            <a:noFill/>
          </a:ln>
        </p:spPr>
      </p:pic>
    </p:spTree>
    <p:extLst>
      <p:ext uri="{BB962C8B-B14F-4D97-AF65-F5344CB8AC3E}">
        <p14:creationId xmlns:p14="http://schemas.microsoft.com/office/powerpoint/2010/main" val="6815309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Password</a:t>
            </a:r>
            <a:endParaRPr lang="es-CO" dirty="0"/>
          </a:p>
        </p:txBody>
      </p:sp>
      <p:pic>
        <p:nvPicPr>
          <p:cNvPr id="4" name="Imagen 6" descr="C:\Users\DanielMedina\Desktop\security\password_oauth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9130" y="654050"/>
            <a:ext cx="5323840" cy="4159250"/>
          </a:xfrm>
          <a:prstGeom prst="rect">
            <a:avLst/>
          </a:prstGeom>
          <a:noFill/>
          <a:ln>
            <a:noFill/>
          </a:ln>
        </p:spPr>
      </p:pic>
    </p:spTree>
    <p:extLst>
      <p:ext uri="{BB962C8B-B14F-4D97-AF65-F5344CB8AC3E}">
        <p14:creationId xmlns:p14="http://schemas.microsoft.com/office/powerpoint/2010/main" val="30019106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3"/>
            <a:r>
              <a:rPr lang="es-ES" sz="2400" dirty="0" err="1"/>
              <a:t>Implicit</a:t>
            </a:r>
            <a:r>
              <a:rPr lang="es-ES" sz="2400" dirty="0"/>
              <a:t>: POR FAVOR NO UTILIZAR </a:t>
            </a:r>
            <a:r>
              <a:rPr lang="es-ES" sz="2400" dirty="0" err="1"/>
              <a:t>never-ever</a:t>
            </a:r>
            <a:endParaRPr lang="es-CO" dirty="0"/>
          </a:p>
        </p:txBody>
      </p:sp>
      <p:pic>
        <p:nvPicPr>
          <p:cNvPr id="4" name="Imagen 5" descr="C:\Users\DanielMedina\Desktop\security\implicit_public.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9130" y="654050"/>
            <a:ext cx="5323840" cy="4159250"/>
          </a:xfrm>
          <a:prstGeom prst="rect">
            <a:avLst/>
          </a:prstGeom>
          <a:noFill/>
          <a:ln>
            <a:noFill/>
          </a:ln>
        </p:spPr>
      </p:pic>
    </p:spTree>
    <p:extLst>
      <p:ext uri="{BB962C8B-B14F-4D97-AF65-F5344CB8AC3E}">
        <p14:creationId xmlns:p14="http://schemas.microsoft.com/office/powerpoint/2010/main" val="53407031"/>
      </p:ext>
    </p:extLst>
  </p:cSld>
  <p:clrMapOvr>
    <a:masterClrMapping/>
  </p:clrMapOvr>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ersonaliz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FF0000"/>
          </a:solidFill>
        </a:ln>
      </a:spPr>
      <a:bodyPr rtlCol="0" anchor="ctr">
        <a:noAutofit/>
      </a:bodyPr>
      <a:lstStyle>
        <a:defPPr algn="ctr">
          <a:defRPr sz="1100" dirty="0">
            <a:latin typeface="Calibri" panose="020F0502020204030204" pitchFamily="34" charset="0"/>
            <a:cs typeface="Calibri" panose="020F0502020204030204" pitchFamily="34" charset="0"/>
          </a:defRPr>
        </a:defPPr>
      </a:lstStyle>
    </a:spDef>
    <a:lnDef>
      <a:spPr>
        <a:ln w="38100">
          <a:solidFill>
            <a:srgbClr val="7F98D7"/>
          </a:solidFill>
        </a:ln>
      </a:spPr>
      <a:bodyPr/>
      <a:lstStyle/>
      <a:style>
        <a:lnRef idx="1">
          <a:schemeClr val="accent1"/>
        </a:lnRef>
        <a:fillRef idx="2">
          <a:schemeClr val="accent1"/>
        </a:fillRef>
        <a:effectRef idx="1">
          <a:schemeClr val="accent1"/>
        </a:effectRef>
        <a:fontRef idx="minor">
          <a:schemeClr val="dk1"/>
        </a:fontRef>
      </a:style>
    </a:lnDef>
    <a:txDef>
      <a:spPr>
        <a:noFill/>
      </a:spPr>
      <a:bodyPr wrap="none" rtlCol="0">
        <a:spAutoFit/>
      </a:bodyPr>
      <a:lstStyle>
        <a:defPPr algn="l">
          <a:defRPr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raClrScheme>
      <a:clrScheme name="Diseño personaliz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ersonaliz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ersonaliz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ersonaliz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ersonaliz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ersonaliz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ersonaliz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ersonaliz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ersonaliz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ersonaliz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ersonaliz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ersonaliz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186865</TotalTime>
  <Words>3941</Words>
  <Application>Microsoft Macintosh PowerPoint</Application>
  <PresentationFormat>On-screen Show (16:9)</PresentationFormat>
  <Paragraphs>756</Paragraphs>
  <Slides>129</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129</vt:i4>
      </vt:variant>
    </vt:vector>
  </HeadingPairs>
  <TitlesOfParts>
    <vt:vector size="145" baseType="lpstr">
      <vt:lpstr>Arial Unicode MS</vt:lpstr>
      <vt:lpstr>Abel</vt:lpstr>
      <vt:lpstr>Arial</vt:lpstr>
      <vt:lpstr>Calibri</vt:lpstr>
      <vt:lpstr>Candara</vt:lpstr>
      <vt:lpstr>DIN Offc</vt:lpstr>
      <vt:lpstr>Eras Bold ITC</vt:lpstr>
      <vt:lpstr>Gill Sans Ultra Bold</vt:lpstr>
      <vt:lpstr>Helvetica</vt:lpstr>
      <vt:lpstr>Liberation Serif</vt:lpstr>
      <vt:lpstr>Quattrocento Sans</vt:lpstr>
      <vt:lpstr>Tahoma</vt:lpstr>
      <vt:lpstr>Times New Roman</vt:lpstr>
      <vt:lpstr>Trebuchet MS</vt:lpstr>
      <vt:lpstr>Wingdings</vt:lpstr>
      <vt:lpstr>Diseño personalizado</vt:lpstr>
      <vt:lpstr>PowerPoint Presentation</vt:lpstr>
      <vt:lpstr>Taller Desarrollo de Configuraciones APIC</vt:lpstr>
      <vt:lpstr>Taller Desarrollo de Configuraciones APIC</vt:lpstr>
      <vt:lpstr>Contexto APIConnect</vt:lpstr>
      <vt:lpstr>IBM API Connect</vt:lpstr>
      <vt:lpstr>Forrester 2018</vt:lpstr>
      <vt:lpstr>Gartner 2019</vt:lpstr>
      <vt:lpstr>¿Cuál se ajusta mejor a mis necesidades reales?</vt:lpstr>
      <vt:lpstr>Componentes APIC</vt:lpstr>
      <vt:lpstr>PowerPoint Presentation</vt:lpstr>
      <vt:lpstr>PowerPoint Presentation</vt:lpstr>
      <vt:lpstr>Cloud Manager</vt:lpstr>
      <vt:lpstr>Cloud Manager</vt:lpstr>
      <vt:lpstr>API Manager</vt:lpstr>
      <vt:lpstr>PowerPoint Presentation</vt:lpstr>
      <vt:lpstr>Entidades gobernadas en API Manager</vt:lpstr>
      <vt:lpstr>PowerPoint Presentation</vt:lpstr>
      <vt:lpstr>APIs &amp; Productos</vt:lpstr>
      <vt:lpstr>Definición API</vt:lpstr>
      <vt:lpstr>Definición Producto</vt:lpstr>
      <vt:lpstr>API Developer Portal</vt:lpstr>
      <vt:lpstr>API Analytics @ API Manager</vt:lpstr>
      <vt:lpstr>API Analytics @ API Developer Portal</vt:lpstr>
      <vt:lpstr>API Designer</vt:lpstr>
      <vt:lpstr>PowerPoint Presentation</vt:lpstr>
      <vt:lpstr>Topología alto nivel APIC</vt:lpstr>
      <vt:lpstr>Flujo Desarrollo API</vt:lpstr>
      <vt:lpstr>Flujo API</vt:lpstr>
      <vt:lpstr>Flujo API</vt:lpstr>
      <vt:lpstr>Flujo API</vt:lpstr>
      <vt:lpstr>Flujo API</vt:lpstr>
      <vt:lpstr>Flujo API</vt:lpstr>
      <vt:lpstr>Flujo API</vt:lpstr>
      <vt:lpstr>Flujo API</vt:lpstr>
      <vt:lpstr>PowerPoint Presentation</vt:lpstr>
      <vt:lpstr>Usuarios y  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APIC  Componentes  y Herramientas</vt:lpstr>
      <vt:lpstr>Componentes</vt:lpstr>
      <vt:lpstr>API Designer</vt:lpstr>
      <vt:lpstr>APIC Designer</vt:lpstr>
      <vt:lpstr>APIC Designer</vt:lpstr>
      <vt:lpstr>APIC Designer</vt:lpstr>
      <vt:lpstr>Creación API</vt:lpstr>
      <vt:lpstr>¿Cuál escenario adoptar?</vt:lpstr>
      <vt:lpstr>Contrato en varios ciclos de vida</vt:lpstr>
      <vt:lpstr>Contract First</vt:lpstr>
      <vt:lpstr>¿Cuál Contrato?</vt:lpstr>
      <vt:lpstr>Diseño de OpenAPI en APIC Designer</vt:lpstr>
      <vt:lpstr>Titulo API</vt:lpstr>
      <vt:lpstr>Granularidad de API</vt:lpstr>
      <vt:lpstr>Titulo API</vt:lpstr>
      <vt:lpstr>Autorización de acceso al recurso</vt:lpstr>
      <vt:lpstr>Paths </vt:lpstr>
      <vt:lpstr>PowerPoint Presentation</vt:lpstr>
      <vt:lpstr>Definiciones</vt:lpstr>
      <vt:lpstr>Apicurio</vt:lpstr>
      <vt:lpstr>Elementos en OPENAPI 2.x</vt:lpstr>
      <vt:lpstr>PowerPoint Presentation</vt:lpstr>
      <vt:lpstr>Ejemplo</vt:lpstr>
      <vt:lpstr>Estructuras de gobierno</vt:lpstr>
      <vt:lpstr>Tipos de Definiciones API en APIC</vt:lpstr>
      <vt:lpstr>Productos y APIs</vt:lpstr>
      <vt:lpstr>Productos</vt:lpstr>
      <vt:lpstr>Operaciones con Drafts</vt:lpstr>
      <vt:lpstr>Operaciones con Drafts</vt:lpstr>
      <vt:lpstr>PowerPoint Presentation</vt:lpstr>
      <vt:lpstr>Operaciones sobre Drafts</vt:lpstr>
      <vt:lpstr>Políticas ejecutables dentro de API</vt:lpstr>
      <vt:lpstr>Assembly Canvas</vt:lpstr>
      <vt:lpstr>Protecciones de autorización API</vt:lpstr>
      <vt:lpstr>OAuth2</vt:lpstr>
      <vt:lpstr>OAuth2</vt:lpstr>
      <vt:lpstr>Proveedor OAuth</vt:lpstr>
      <vt:lpstr>PowerPoint Presentation</vt:lpstr>
      <vt:lpstr>OAuth2: visión simplificada</vt:lpstr>
      <vt:lpstr>Qué se logra con OAuth2</vt:lpstr>
      <vt:lpstr>Conversación OAuth</vt:lpstr>
      <vt:lpstr>Authorization Grant </vt:lpstr>
      <vt:lpstr>PowerPoint Presentation</vt:lpstr>
      <vt:lpstr>PowerPoint Presentation</vt:lpstr>
      <vt:lpstr>PowerPoint Presentation</vt:lpstr>
      <vt:lpstr>PowerPoint Presentation</vt:lpstr>
      <vt:lpstr>PowerPoint Presentation</vt:lpstr>
      <vt:lpstr>Authorization Code: IBM Access Code</vt:lpstr>
      <vt:lpstr>Access Code</vt:lpstr>
      <vt:lpstr>PowerPoint Presentation</vt:lpstr>
      <vt:lpstr>OAuth2 Otros Flujos</vt:lpstr>
      <vt:lpstr>Application (Client credentials)</vt:lpstr>
      <vt:lpstr>Password</vt:lpstr>
      <vt:lpstr>Implicit: POR FAVOR NO UTILIZAR never-ever</vt:lpstr>
      <vt:lpstr>OAuth 2.0</vt:lpstr>
      <vt:lpstr>JOSE JWT</vt:lpstr>
      <vt:lpstr>Ejemplo de Uso: OpenBanking UK</vt:lpstr>
      <vt:lpstr>JWT en Openbanking</vt:lpstr>
      <vt:lpstr>Comentarios en Seguridad JSON</vt:lpstr>
      <vt:lpstr>JSON Web Token ( JWT)</vt:lpstr>
      <vt:lpstr>JWT</vt:lpstr>
      <vt:lpstr>JSON Web Token ( JWT)</vt:lpstr>
      <vt:lpstr>Componentes</vt:lpstr>
      <vt:lpstr>Componentes</vt:lpstr>
      <vt:lpstr>Componentes</vt:lpstr>
      <vt:lpstr>PowerPoint Presentation</vt:lpstr>
      <vt:lpstr>Ejemplo</vt:lpstr>
      <vt:lpstr>JWE</vt:lpstr>
      <vt:lpstr>PowerPoint Presentation</vt:lpstr>
      <vt:lpstr>PowerPoint Presentation</vt:lpstr>
      <vt:lpstr>Componentes</vt:lpstr>
      <vt:lpstr>PowerPoint Presentation</vt:lpstr>
      <vt:lpstr>PowerPoint Presentation</vt:lpstr>
      <vt:lpstr>JWE</vt:lpstr>
      <vt:lpstr>JWE</vt:lpstr>
      <vt:lpstr>OpenId Connect</vt:lpstr>
      <vt:lpstr>OpenIdConnect OIDC</vt:lpstr>
      <vt:lpstr>PowerPoint Presentation</vt:lpstr>
      <vt:lpstr>PowerPoint Presentation</vt:lpstr>
      <vt:lpstr>PowerPoint Presentation</vt:lpstr>
      <vt:lpstr>PowerPoint Presentation</vt:lpstr>
      <vt:lpstr>PKCE</vt:lpstr>
      <vt:lpstr>PowerPoint Presentation</vt:lpstr>
      <vt:lpstr>PowerPoint Presentation</vt:lpstr>
    </vt:vector>
  </TitlesOfParts>
  <Company>VCSOFT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Desarrollo de Configuraciones APIC-Material Temario</dc:title>
  <dc:creator>jaimev@vc-soft.com</dc:creator>
  <cp:keywords>APIC VCSOFT</cp:keywords>
  <cp:lastModifiedBy>jaimeValencia</cp:lastModifiedBy>
  <cp:revision>1093</cp:revision>
  <dcterms:created xsi:type="dcterms:W3CDTF">2008-07-03T15:15:46Z</dcterms:created>
  <dcterms:modified xsi:type="dcterms:W3CDTF">2022-03-31T22:49:08Z</dcterms:modified>
</cp:coreProperties>
</file>